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30" r:id="rId3"/>
    <p:sldId id="302" r:id="rId4"/>
    <p:sldId id="324" r:id="rId5"/>
    <p:sldId id="317" r:id="rId6"/>
    <p:sldId id="337" r:id="rId7"/>
    <p:sldId id="338" r:id="rId8"/>
    <p:sldId id="339" r:id="rId9"/>
    <p:sldId id="342" r:id="rId10"/>
    <p:sldId id="314" r:id="rId11"/>
    <p:sldId id="344" r:id="rId12"/>
    <p:sldId id="323" r:id="rId13"/>
    <p:sldId id="325" r:id="rId14"/>
    <p:sldId id="326" r:id="rId15"/>
    <p:sldId id="341" r:id="rId16"/>
    <p:sldId id="340" r:id="rId17"/>
    <p:sldId id="332" r:id="rId18"/>
    <p:sldId id="333" r:id="rId19"/>
    <p:sldId id="334" r:id="rId20"/>
    <p:sldId id="335" r:id="rId21"/>
    <p:sldId id="343" r:id="rId22"/>
    <p:sldId id="336" r:id="rId23"/>
    <p:sldId id="318" r:id="rId2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CCFF"/>
    <a:srgbClr val="CCECFF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1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0D7BD-B2BD-4DDD-B399-6AE9B6A208C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737AF2-E836-4314-BB5D-B3251D2BFCD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Консультирование по телефону</a:t>
          </a:r>
        </a:p>
      </dgm:t>
    </dgm:pt>
    <dgm:pt modelId="{ABEC2E85-8804-4197-AA25-FD414D5DC2BA}" type="parTrans" cxnId="{14E0A493-35BF-435A-9C57-BC7465C5C059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303C8329-9590-49FA-A997-21212057465E}" type="sibTrans" cxnId="{14E0A493-35BF-435A-9C57-BC7465C5C059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3A4159EF-4C30-4E65-940A-7EE572BA248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Размещение ответов на вопросы заявителей и информационных сообщений о ходе Конкурса на Интернет-портале Фонда</a:t>
          </a:r>
        </a:p>
      </dgm:t>
    </dgm:pt>
    <dgm:pt modelId="{DD0A215A-0ACB-4EAE-B4AF-9559C6F1A769}" type="parTrans" cxnId="{3EB2FAB2-0D83-4107-A1CC-B2221207F40D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0045B87B-C509-42A4-9CF8-802230BB3D37}" type="sibTrans" cxnId="{3EB2FAB2-0D83-4107-A1CC-B2221207F40D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C6F80F0C-8E2B-467A-ACE1-DE855E26EBF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Технологическая карта основных процессов разработки инновационных социальных проектов государственных и муниципальных учреждений, российских некоммерческих организаций и общественных объединений </a:t>
          </a:r>
        </a:p>
      </dgm:t>
    </dgm:pt>
    <dgm:pt modelId="{8FD0F88A-DB40-4A6A-9B0A-4FE13C11A6A2}" type="parTrans" cxnId="{5713B966-7843-4E7D-B1AD-572A6BD19E7E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CCECD636-49F3-4B49-8306-0E8395625785}" type="sibTrans" cxnId="{5713B966-7843-4E7D-B1AD-572A6BD19E7E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8B4372B5-240B-44D1-9464-002F346E069D}" type="pres">
      <dgm:prSet presAssocID="{56D0D7BD-B2BD-4DDD-B399-6AE9B6A208C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459024-AE63-47BA-AF72-31680CC6C38F}" type="pres">
      <dgm:prSet presAssocID="{CA737AF2-E836-4314-BB5D-B3251D2BFCD5}" presName="comp" presStyleCnt="0"/>
      <dgm:spPr/>
    </dgm:pt>
    <dgm:pt modelId="{FBDAEE9F-BF41-4A32-8752-FC88ED47C0FB}" type="pres">
      <dgm:prSet presAssocID="{CA737AF2-E836-4314-BB5D-B3251D2BFCD5}" presName="box" presStyleLbl="node1" presStyleIdx="0" presStyleCnt="3"/>
      <dgm:spPr/>
      <dgm:t>
        <a:bodyPr/>
        <a:lstStyle/>
        <a:p>
          <a:endParaRPr lang="ru-RU"/>
        </a:p>
      </dgm:t>
    </dgm:pt>
    <dgm:pt modelId="{CAF4124A-1FFB-4CE2-8871-80C73C2D8123}" type="pres">
      <dgm:prSet presAssocID="{CA737AF2-E836-4314-BB5D-B3251D2BFCD5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233FCCB-C537-4D30-801B-A76F61205FEA}" type="pres">
      <dgm:prSet presAssocID="{CA737AF2-E836-4314-BB5D-B3251D2BFCD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1D540-A41A-45F7-9656-8D10EADFAD73}" type="pres">
      <dgm:prSet presAssocID="{303C8329-9590-49FA-A997-21212057465E}" presName="spacer" presStyleCnt="0"/>
      <dgm:spPr/>
    </dgm:pt>
    <dgm:pt modelId="{128F5B06-5988-4E14-9E2A-0257D81F3C1E}" type="pres">
      <dgm:prSet presAssocID="{3A4159EF-4C30-4E65-940A-7EE572BA248E}" presName="comp" presStyleCnt="0"/>
      <dgm:spPr/>
    </dgm:pt>
    <dgm:pt modelId="{C0340B79-443C-4A48-92D8-01F075EE9D50}" type="pres">
      <dgm:prSet presAssocID="{3A4159EF-4C30-4E65-940A-7EE572BA248E}" presName="box" presStyleLbl="node1" presStyleIdx="1" presStyleCnt="3"/>
      <dgm:spPr/>
      <dgm:t>
        <a:bodyPr/>
        <a:lstStyle/>
        <a:p>
          <a:endParaRPr lang="ru-RU"/>
        </a:p>
      </dgm:t>
    </dgm:pt>
    <dgm:pt modelId="{EF8B90AA-EA7A-4C6F-A719-6ED867762EE9}" type="pres">
      <dgm:prSet presAssocID="{3A4159EF-4C30-4E65-940A-7EE572BA248E}" presName="img" presStyleLbl="fgImgPlace1" presStyleIdx="1" presStyleCnt="3" custScaleX="105139" custScaleY="9922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979C4DED-150F-48EB-ACF7-9827185E6AF3}" type="pres">
      <dgm:prSet presAssocID="{3A4159EF-4C30-4E65-940A-7EE572BA248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07544-867C-4652-A83D-CB6208804A38}" type="pres">
      <dgm:prSet presAssocID="{0045B87B-C509-42A4-9CF8-802230BB3D37}" presName="spacer" presStyleCnt="0"/>
      <dgm:spPr/>
    </dgm:pt>
    <dgm:pt modelId="{3C9A9FBB-6088-4465-8EAF-9A5C618BB31B}" type="pres">
      <dgm:prSet presAssocID="{C6F80F0C-8E2B-467A-ACE1-DE855E26EBFE}" presName="comp" presStyleCnt="0"/>
      <dgm:spPr/>
    </dgm:pt>
    <dgm:pt modelId="{477109B0-9587-4B2E-9353-F24A2502CD20}" type="pres">
      <dgm:prSet presAssocID="{C6F80F0C-8E2B-467A-ACE1-DE855E26EBFE}" presName="box" presStyleLbl="node1" presStyleIdx="2" presStyleCnt="3"/>
      <dgm:spPr/>
      <dgm:t>
        <a:bodyPr/>
        <a:lstStyle/>
        <a:p>
          <a:endParaRPr lang="ru-RU"/>
        </a:p>
      </dgm:t>
    </dgm:pt>
    <dgm:pt modelId="{2D0B3750-1CA8-4858-A4A1-E743EB0D3E57}" type="pres">
      <dgm:prSet presAssocID="{C6F80F0C-8E2B-467A-ACE1-DE855E26EBFE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2A76C36E-E040-4F84-88EE-7ED1576B977B}" type="pres">
      <dgm:prSet presAssocID="{C6F80F0C-8E2B-467A-ACE1-DE855E26EBF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121285-76FC-4BB8-8078-2787D65BBAD1}" type="presOf" srcId="{3A4159EF-4C30-4E65-940A-7EE572BA248E}" destId="{C0340B79-443C-4A48-92D8-01F075EE9D50}" srcOrd="0" destOrd="0" presId="urn:microsoft.com/office/officeart/2005/8/layout/vList4"/>
    <dgm:cxn modelId="{EFB0FD87-A4C5-48FB-8182-DFC8E020022C}" type="presOf" srcId="{CA737AF2-E836-4314-BB5D-B3251D2BFCD5}" destId="{B233FCCB-C537-4D30-801B-A76F61205FEA}" srcOrd="1" destOrd="0" presId="urn:microsoft.com/office/officeart/2005/8/layout/vList4"/>
    <dgm:cxn modelId="{366EA5CD-03F1-4D08-B06C-22BFF15D022F}" type="presOf" srcId="{C6F80F0C-8E2B-467A-ACE1-DE855E26EBFE}" destId="{477109B0-9587-4B2E-9353-F24A2502CD20}" srcOrd="0" destOrd="0" presId="urn:microsoft.com/office/officeart/2005/8/layout/vList4"/>
    <dgm:cxn modelId="{5713B966-7843-4E7D-B1AD-572A6BD19E7E}" srcId="{56D0D7BD-B2BD-4DDD-B399-6AE9B6A208C1}" destId="{C6F80F0C-8E2B-467A-ACE1-DE855E26EBFE}" srcOrd="2" destOrd="0" parTransId="{8FD0F88A-DB40-4A6A-9B0A-4FE13C11A6A2}" sibTransId="{CCECD636-49F3-4B49-8306-0E8395625785}"/>
    <dgm:cxn modelId="{3EB2FAB2-0D83-4107-A1CC-B2221207F40D}" srcId="{56D0D7BD-B2BD-4DDD-B399-6AE9B6A208C1}" destId="{3A4159EF-4C30-4E65-940A-7EE572BA248E}" srcOrd="1" destOrd="0" parTransId="{DD0A215A-0ACB-4EAE-B4AF-9559C6F1A769}" sibTransId="{0045B87B-C509-42A4-9CF8-802230BB3D37}"/>
    <dgm:cxn modelId="{B730EE09-7DF6-45FE-AFB7-8CD9D3419475}" type="presOf" srcId="{3A4159EF-4C30-4E65-940A-7EE572BA248E}" destId="{979C4DED-150F-48EB-ACF7-9827185E6AF3}" srcOrd="1" destOrd="0" presId="urn:microsoft.com/office/officeart/2005/8/layout/vList4"/>
    <dgm:cxn modelId="{E3039162-BFD4-4A29-9463-A720B48E2542}" type="presOf" srcId="{56D0D7BD-B2BD-4DDD-B399-6AE9B6A208C1}" destId="{8B4372B5-240B-44D1-9464-002F346E069D}" srcOrd="0" destOrd="0" presId="urn:microsoft.com/office/officeart/2005/8/layout/vList4"/>
    <dgm:cxn modelId="{5F27D547-A686-49C9-87DA-A036DB535A0D}" type="presOf" srcId="{CA737AF2-E836-4314-BB5D-B3251D2BFCD5}" destId="{FBDAEE9F-BF41-4A32-8752-FC88ED47C0FB}" srcOrd="0" destOrd="0" presId="urn:microsoft.com/office/officeart/2005/8/layout/vList4"/>
    <dgm:cxn modelId="{14E0A493-35BF-435A-9C57-BC7465C5C059}" srcId="{56D0D7BD-B2BD-4DDD-B399-6AE9B6A208C1}" destId="{CA737AF2-E836-4314-BB5D-B3251D2BFCD5}" srcOrd="0" destOrd="0" parTransId="{ABEC2E85-8804-4197-AA25-FD414D5DC2BA}" sibTransId="{303C8329-9590-49FA-A997-21212057465E}"/>
    <dgm:cxn modelId="{0C6A13B6-758C-48F7-8E27-E30D6068D284}" type="presOf" srcId="{C6F80F0C-8E2B-467A-ACE1-DE855E26EBFE}" destId="{2A76C36E-E040-4F84-88EE-7ED1576B977B}" srcOrd="1" destOrd="0" presId="urn:microsoft.com/office/officeart/2005/8/layout/vList4"/>
    <dgm:cxn modelId="{53735F69-37C5-4450-921F-994D9F79DD44}" type="presParOf" srcId="{8B4372B5-240B-44D1-9464-002F346E069D}" destId="{A6459024-AE63-47BA-AF72-31680CC6C38F}" srcOrd="0" destOrd="0" presId="urn:microsoft.com/office/officeart/2005/8/layout/vList4"/>
    <dgm:cxn modelId="{4F709CE5-6C90-47B9-BAD8-B7484F7B0E36}" type="presParOf" srcId="{A6459024-AE63-47BA-AF72-31680CC6C38F}" destId="{FBDAEE9F-BF41-4A32-8752-FC88ED47C0FB}" srcOrd="0" destOrd="0" presId="urn:microsoft.com/office/officeart/2005/8/layout/vList4"/>
    <dgm:cxn modelId="{CCF16CA0-0652-43AC-8A70-7768D406CDD4}" type="presParOf" srcId="{A6459024-AE63-47BA-AF72-31680CC6C38F}" destId="{CAF4124A-1FFB-4CE2-8871-80C73C2D8123}" srcOrd="1" destOrd="0" presId="urn:microsoft.com/office/officeart/2005/8/layout/vList4"/>
    <dgm:cxn modelId="{09D1862A-C8B3-4EC2-ACE9-2ACB296B836C}" type="presParOf" srcId="{A6459024-AE63-47BA-AF72-31680CC6C38F}" destId="{B233FCCB-C537-4D30-801B-A76F61205FEA}" srcOrd="2" destOrd="0" presId="urn:microsoft.com/office/officeart/2005/8/layout/vList4"/>
    <dgm:cxn modelId="{D0E9B3C4-4C17-49C9-B43E-1CF6A179CDCA}" type="presParOf" srcId="{8B4372B5-240B-44D1-9464-002F346E069D}" destId="{8E21D540-A41A-45F7-9656-8D10EADFAD73}" srcOrd="1" destOrd="0" presId="urn:microsoft.com/office/officeart/2005/8/layout/vList4"/>
    <dgm:cxn modelId="{16638E4F-C742-474A-850B-8C9145D56D12}" type="presParOf" srcId="{8B4372B5-240B-44D1-9464-002F346E069D}" destId="{128F5B06-5988-4E14-9E2A-0257D81F3C1E}" srcOrd="2" destOrd="0" presId="urn:microsoft.com/office/officeart/2005/8/layout/vList4"/>
    <dgm:cxn modelId="{76841C2F-DCBD-485D-A1D3-F5472E3B7C32}" type="presParOf" srcId="{128F5B06-5988-4E14-9E2A-0257D81F3C1E}" destId="{C0340B79-443C-4A48-92D8-01F075EE9D50}" srcOrd="0" destOrd="0" presId="urn:microsoft.com/office/officeart/2005/8/layout/vList4"/>
    <dgm:cxn modelId="{13161A68-5937-4A9E-B477-A1D08697890D}" type="presParOf" srcId="{128F5B06-5988-4E14-9E2A-0257D81F3C1E}" destId="{EF8B90AA-EA7A-4C6F-A719-6ED867762EE9}" srcOrd="1" destOrd="0" presId="urn:microsoft.com/office/officeart/2005/8/layout/vList4"/>
    <dgm:cxn modelId="{87E24CD5-5F30-48ED-BD0D-428632184831}" type="presParOf" srcId="{128F5B06-5988-4E14-9E2A-0257D81F3C1E}" destId="{979C4DED-150F-48EB-ACF7-9827185E6AF3}" srcOrd="2" destOrd="0" presId="urn:microsoft.com/office/officeart/2005/8/layout/vList4"/>
    <dgm:cxn modelId="{93A83A62-4C21-463D-89A7-8224E6AE6B2E}" type="presParOf" srcId="{8B4372B5-240B-44D1-9464-002F346E069D}" destId="{88D07544-867C-4652-A83D-CB6208804A38}" srcOrd="3" destOrd="0" presId="urn:microsoft.com/office/officeart/2005/8/layout/vList4"/>
    <dgm:cxn modelId="{63083C58-5C2D-4F9B-996A-4AB4E4F76751}" type="presParOf" srcId="{8B4372B5-240B-44D1-9464-002F346E069D}" destId="{3C9A9FBB-6088-4465-8EAF-9A5C618BB31B}" srcOrd="4" destOrd="0" presId="urn:microsoft.com/office/officeart/2005/8/layout/vList4"/>
    <dgm:cxn modelId="{5CC2EC4E-C79E-49CD-946E-2F5F9738C06B}" type="presParOf" srcId="{3C9A9FBB-6088-4465-8EAF-9A5C618BB31B}" destId="{477109B0-9587-4B2E-9353-F24A2502CD20}" srcOrd="0" destOrd="0" presId="urn:microsoft.com/office/officeart/2005/8/layout/vList4"/>
    <dgm:cxn modelId="{F79BFD1D-2995-4233-BF42-AC8200C0A5A3}" type="presParOf" srcId="{3C9A9FBB-6088-4465-8EAF-9A5C618BB31B}" destId="{2D0B3750-1CA8-4858-A4A1-E743EB0D3E57}" srcOrd="1" destOrd="0" presId="urn:microsoft.com/office/officeart/2005/8/layout/vList4"/>
    <dgm:cxn modelId="{375D0786-AE59-4C12-9DC0-3E5A7EA20959}" type="presParOf" srcId="{3C9A9FBB-6088-4465-8EAF-9A5C618BB31B}" destId="{2A76C36E-E040-4F84-88EE-7ED1576B977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5045F0-4FB1-4255-93D0-63FB42BE264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7E5F3E-1B94-41B0-8230-B3ACE1535F90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 главы муниципального образования (либо лица, назначаемого на должность главы местной администрации по контракту) о структурном подразделении органа местного самоуправления, назначаемом основным исполнителем проекта, оформлено в виде письма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(вместо требуемого постановления, распоряжения)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368AD7-B51A-4AF2-A869-A04D32B13285}" type="parTrans" cxnId="{90EC467B-659E-4D78-B26D-0E8A94AF192B}">
      <dgm:prSet/>
      <dgm:spPr/>
      <dgm:t>
        <a:bodyPr/>
        <a:lstStyle/>
        <a:p>
          <a:endParaRPr lang="ru-RU" b="1"/>
        </a:p>
      </dgm:t>
    </dgm:pt>
    <dgm:pt modelId="{68E8A42E-66EA-4B81-807C-B3F139A16C36}" type="sibTrans" cxnId="{90EC467B-659E-4D78-B26D-0E8A94AF192B}">
      <dgm:prSet/>
      <dgm:spPr/>
      <dgm:t>
        <a:bodyPr/>
        <a:lstStyle/>
        <a:p>
          <a:endParaRPr lang="ru-RU" b="1"/>
        </a:p>
      </dgm:t>
    </dgm:pt>
    <dgm:pt modelId="{6F51EC70-175D-4087-8658-2CD3B97CC53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полное (частичное) отсутствие документов, прилагаемых к заявке в соответствии с пунктом 4.5 Положения о конкурсном отборе проектов </a:t>
          </a:r>
        </a:p>
        <a:p>
          <a:pPr>
            <a:spcAft>
              <a:spcPts val="0"/>
            </a:spcAft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предусмотренных формой заявки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ABB6F2-8205-4F42-AB5D-4E338DBF89C8}" type="parTrans" cxnId="{3900B58D-1F98-4F32-9B52-F99FA711ABB0}">
      <dgm:prSet/>
      <dgm:spPr/>
      <dgm:t>
        <a:bodyPr/>
        <a:lstStyle/>
        <a:p>
          <a:endParaRPr lang="ru-RU" b="1"/>
        </a:p>
      </dgm:t>
    </dgm:pt>
    <dgm:pt modelId="{EA35F450-6C6E-4A06-8DFA-CF2AD880D405}" type="sibTrans" cxnId="{3900B58D-1F98-4F32-9B52-F99FA711ABB0}">
      <dgm:prSet/>
      <dgm:spPr/>
      <dgm:t>
        <a:bodyPr/>
        <a:lstStyle/>
        <a:p>
          <a:endParaRPr lang="ru-RU" b="1"/>
        </a:p>
      </dgm:t>
    </dgm:pt>
    <dgm:pt modelId="{0086FF8A-E848-47BC-BAFF-EF917D0D9E2B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 высшего должностного лица муниципального образования об утверждении проекта, наделении главы местной администрации полномочиями на право подачи заявки, заключения договора о предоставлении денежных средств (гранта) и обеспечения реализации проекта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оформлено в виде письма (вместо требуемого постановления, распоряжения)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0FAE84-3143-4CA3-8929-D2AD5EDC8153}" type="sibTrans" cxnId="{3A06815A-0FE2-4B7E-B694-E39751F7EDB0}">
      <dgm:prSet/>
      <dgm:spPr/>
      <dgm:t>
        <a:bodyPr/>
        <a:lstStyle/>
        <a:p>
          <a:endParaRPr lang="ru-RU" b="1"/>
        </a:p>
      </dgm:t>
    </dgm:pt>
    <dgm:pt modelId="{BA78B0BB-4E38-4357-BFD0-FDCC1200CA78}" type="parTrans" cxnId="{3A06815A-0FE2-4B7E-B694-E39751F7EDB0}">
      <dgm:prSet/>
      <dgm:spPr/>
      <dgm:t>
        <a:bodyPr/>
        <a:lstStyle/>
        <a:p>
          <a:endParaRPr lang="ru-RU" b="1"/>
        </a:p>
      </dgm:t>
    </dgm:pt>
    <dgm:pt modelId="{75FB75B1-004E-425C-8A2C-11ED0DFC04E4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некомплектность заявки (отсутствуют разделы «Бюджета проекта», </a:t>
          </a:r>
        </a:p>
        <a:p>
          <a:pPr>
            <a:spcAft>
              <a:spcPts val="0"/>
            </a:spcAft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Финансово-экономического обоснования мероприятий проекта </a:t>
          </a:r>
        </a:p>
        <a:p>
          <a:pPr>
            <a:spcAft>
              <a:spcPts val="0"/>
            </a:spcAft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(за счет средств гранта) или других разделов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0D0BCB-61BF-4621-8003-A29FDA68691A}" type="parTrans" cxnId="{7A0139D9-0391-44C9-9E7C-5EDD9BB10604}">
      <dgm:prSet/>
      <dgm:spPr/>
      <dgm:t>
        <a:bodyPr/>
        <a:lstStyle/>
        <a:p>
          <a:endParaRPr lang="ru-RU"/>
        </a:p>
      </dgm:t>
    </dgm:pt>
    <dgm:pt modelId="{EEC1AA0F-DACF-4331-9B9F-BD155562B8A6}" type="sibTrans" cxnId="{7A0139D9-0391-44C9-9E7C-5EDD9BB10604}">
      <dgm:prSet/>
      <dgm:spPr/>
      <dgm:t>
        <a:bodyPr/>
        <a:lstStyle/>
        <a:p>
          <a:endParaRPr lang="ru-RU"/>
        </a:p>
      </dgm:t>
    </dgm:pt>
    <dgm:pt modelId="{4FA9926E-51C2-4A66-91CA-FB13B4923CAF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несоответствие статуса заявителя условиям Конкурса, изложенным в Информационном сообщении, и требованиям пункта 1.4 Положения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FD4159-B5EB-44D7-B51A-A056080FF52B}" type="parTrans" cxnId="{B64E299D-038A-4124-A2DC-36F59E09A9DA}">
      <dgm:prSet/>
      <dgm:spPr/>
      <dgm:t>
        <a:bodyPr/>
        <a:lstStyle/>
        <a:p>
          <a:endParaRPr lang="ru-RU"/>
        </a:p>
      </dgm:t>
    </dgm:pt>
    <dgm:pt modelId="{84E32B47-DBBD-40BE-AE09-289CA8B095FE}" type="sibTrans" cxnId="{B64E299D-038A-4124-A2DC-36F59E09A9DA}">
      <dgm:prSet/>
      <dgm:spPr/>
      <dgm:t>
        <a:bodyPr/>
        <a:lstStyle/>
        <a:p>
          <a:endParaRPr lang="ru-RU"/>
        </a:p>
      </dgm:t>
    </dgm:pt>
    <dgm:pt modelId="{946C5545-9BEC-43AC-968A-AD13F3189917}" type="pres">
      <dgm:prSet presAssocID="{9A5045F0-4FB1-4255-93D0-63FB42BE264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A926329-F2A3-438B-B33E-4C4650CEBA2D}" type="pres">
      <dgm:prSet presAssocID="{9A5045F0-4FB1-4255-93D0-63FB42BE2644}" presName="pyramid" presStyleLbl="node1" presStyleIdx="0" presStyleCnt="1" custScaleX="43574"/>
      <dgm:spPr>
        <a:solidFill>
          <a:schemeClr val="accent6">
            <a:lumMod val="60000"/>
            <a:lumOff val="40000"/>
          </a:schemeClr>
        </a:solidFill>
      </dgm:spPr>
    </dgm:pt>
    <dgm:pt modelId="{4EB9335B-8986-49CE-A4D3-A7C2ADF71FE8}" type="pres">
      <dgm:prSet presAssocID="{9A5045F0-4FB1-4255-93D0-63FB42BE2644}" presName="theList" presStyleCnt="0"/>
      <dgm:spPr/>
    </dgm:pt>
    <dgm:pt modelId="{4ABB4791-B71B-404F-B123-F9F84073751C}" type="pres">
      <dgm:prSet presAssocID="{0086FF8A-E848-47BC-BAFF-EF917D0D9E2B}" presName="aNode" presStyleLbl="fgAcc1" presStyleIdx="0" presStyleCnt="5" custScaleX="230017" custScaleY="779596" custLinFactY="340790" custLinFactNeighborX="-2375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497DC-51DC-40DE-8F46-FB8BD9A5E419}" type="pres">
      <dgm:prSet presAssocID="{0086FF8A-E848-47BC-BAFF-EF917D0D9E2B}" presName="aSpace" presStyleCnt="0"/>
      <dgm:spPr/>
    </dgm:pt>
    <dgm:pt modelId="{3F2F1613-E63E-4713-ACDD-FC486E756262}" type="pres">
      <dgm:prSet presAssocID="{6F51EC70-175D-4087-8658-2CD3B97CC53A}" presName="aNode" presStyleLbl="fgAcc1" presStyleIdx="1" presStyleCnt="5" custScaleX="230769" custScaleY="432007" custLinFactY="-800000" custLinFactNeighborX="-2137" custLinFactNeighborY="-847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EBFEF-F406-4F77-A01C-3DC5E56FE0F0}" type="pres">
      <dgm:prSet presAssocID="{6F51EC70-175D-4087-8658-2CD3B97CC53A}" presName="aSpace" presStyleCnt="0"/>
      <dgm:spPr/>
    </dgm:pt>
    <dgm:pt modelId="{E57F17A7-FD28-4968-BB79-48BC9533FF0C}" type="pres">
      <dgm:prSet presAssocID="{E67E5F3E-1B94-41B0-8230-B3ACE1535F90}" presName="aNode" presStyleLbl="fgAcc1" presStyleIdx="2" presStyleCnt="5" custScaleX="230769" custScaleY="786387" custLinFactY="13371" custLinFactNeighborX="-213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96F9B-8574-47D0-82DF-E8A94D05779F}" type="pres">
      <dgm:prSet presAssocID="{E67E5F3E-1B94-41B0-8230-B3ACE1535F90}" presName="aSpace" presStyleCnt="0"/>
      <dgm:spPr/>
    </dgm:pt>
    <dgm:pt modelId="{3E284F51-1E91-4BFF-841C-54F80EFD79D2}" type="pres">
      <dgm:prSet presAssocID="{75FB75B1-004E-425C-8A2C-11ED0DFC04E4}" presName="aNode" presStyleLbl="fgAcc1" presStyleIdx="3" presStyleCnt="5" custScaleX="229540" custScaleY="526695" custLinFactY="99086" custLinFactNeighborX="-213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27CC7-D7A8-4ABA-A14D-A8E861286952}" type="pres">
      <dgm:prSet presAssocID="{75FB75B1-004E-425C-8A2C-11ED0DFC04E4}" presName="aSpace" presStyleCnt="0"/>
      <dgm:spPr/>
    </dgm:pt>
    <dgm:pt modelId="{96685AE5-77F8-4B3D-8CEA-8C70D7F5FE0E}" type="pres">
      <dgm:prSet presAssocID="{4FA9926E-51C2-4A66-91CA-FB13B4923CAF}" presName="aNode" presStyleLbl="fgAcc1" presStyleIdx="4" presStyleCnt="5" custScaleX="229541" custScaleY="303713" custLinFactY="197455" custLinFactNeighborX="-2578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F7B79-E4FC-428A-96F4-C5698557C1A5}" type="pres">
      <dgm:prSet presAssocID="{4FA9926E-51C2-4A66-91CA-FB13B4923CAF}" presName="aSpace" presStyleCnt="0"/>
      <dgm:spPr/>
    </dgm:pt>
  </dgm:ptLst>
  <dgm:cxnLst>
    <dgm:cxn modelId="{91197D15-6802-4EC9-8830-A6E78E6CBB7C}" type="presOf" srcId="{0086FF8A-E848-47BC-BAFF-EF917D0D9E2B}" destId="{4ABB4791-B71B-404F-B123-F9F84073751C}" srcOrd="0" destOrd="0" presId="urn:microsoft.com/office/officeart/2005/8/layout/pyramid2"/>
    <dgm:cxn modelId="{B64E299D-038A-4124-A2DC-36F59E09A9DA}" srcId="{9A5045F0-4FB1-4255-93D0-63FB42BE2644}" destId="{4FA9926E-51C2-4A66-91CA-FB13B4923CAF}" srcOrd="4" destOrd="0" parTransId="{0BFD4159-B5EB-44D7-B51A-A056080FF52B}" sibTransId="{84E32B47-DBBD-40BE-AE09-289CA8B095FE}"/>
    <dgm:cxn modelId="{3900B58D-1F98-4F32-9B52-F99FA711ABB0}" srcId="{9A5045F0-4FB1-4255-93D0-63FB42BE2644}" destId="{6F51EC70-175D-4087-8658-2CD3B97CC53A}" srcOrd="1" destOrd="0" parTransId="{71ABB6F2-8205-4F42-AB5D-4E338DBF89C8}" sibTransId="{EA35F450-6C6E-4A06-8DFA-CF2AD880D405}"/>
    <dgm:cxn modelId="{1F9109D7-850F-4C41-AFDF-D24B7947341E}" type="presOf" srcId="{6F51EC70-175D-4087-8658-2CD3B97CC53A}" destId="{3F2F1613-E63E-4713-ACDD-FC486E756262}" srcOrd="0" destOrd="0" presId="urn:microsoft.com/office/officeart/2005/8/layout/pyramid2"/>
    <dgm:cxn modelId="{CA384F3A-BFFD-4C33-A666-D636EE10C2D2}" type="presOf" srcId="{4FA9926E-51C2-4A66-91CA-FB13B4923CAF}" destId="{96685AE5-77F8-4B3D-8CEA-8C70D7F5FE0E}" srcOrd="0" destOrd="0" presId="urn:microsoft.com/office/officeart/2005/8/layout/pyramid2"/>
    <dgm:cxn modelId="{FB85F835-8FD0-4B2C-B315-1B5744B773D0}" type="presOf" srcId="{E67E5F3E-1B94-41B0-8230-B3ACE1535F90}" destId="{E57F17A7-FD28-4968-BB79-48BC9533FF0C}" srcOrd="0" destOrd="0" presId="urn:microsoft.com/office/officeart/2005/8/layout/pyramid2"/>
    <dgm:cxn modelId="{8CEFB925-C37C-400E-BFA2-BD4F69515798}" type="presOf" srcId="{9A5045F0-4FB1-4255-93D0-63FB42BE2644}" destId="{946C5545-9BEC-43AC-968A-AD13F3189917}" srcOrd="0" destOrd="0" presId="urn:microsoft.com/office/officeart/2005/8/layout/pyramid2"/>
    <dgm:cxn modelId="{90EC467B-659E-4D78-B26D-0E8A94AF192B}" srcId="{9A5045F0-4FB1-4255-93D0-63FB42BE2644}" destId="{E67E5F3E-1B94-41B0-8230-B3ACE1535F90}" srcOrd="2" destOrd="0" parTransId="{65368AD7-B51A-4AF2-A869-A04D32B13285}" sibTransId="{68E8A42E-66EA-4B81-807C-B3F139A16C36}"/>
    <dgm:cxn modelId="{7A0139D9-0391-44C9-9E7C-5EDD9BB10604}" srcId="{9A5045F0-4FB1-4255-93D0-63FB42BE2644}" destId="{75FB75B1-004E-425C-8A2C-11ED0DFC04E4}" srcOrd="3" destOrd="0" parTransId="{270D0BCB-61BF-4621-8003-A29FDA68691A}" sibTransId="{EEC1AA0F-DACF-4331-9B9F-BD155562B8A6}"/>
    <dgm:cxn modelId="{3A06815A-0FE2-4B7E-B694-E39751F7EDB0}" srcId="{9A5045F0-4FB1-4255-93D0-63FB42BE2644}" destId="{0086FF8A-E848-47BC-BAFF-EF917D0D9E2B}" srcOrd="0" destOrd="0" parTransId="{BA78B0BB-4E38-4357-BFD0-FDCC1200CA78}" sibTransId="{4B0FAE84-3143-4CA3-8929-D2AD5EDC8153}"/>
    <dgm:cxn modelId="{01E4B6BA-C3E4-4BB9-8861-96E3225ED505}" type="presOf" srcId="{75FB75B1-004E-425C-8A2C-11ED0DFC04E4}" destId="{3E284F51-1E91-4BFF-841C-54F80EFD79D2}" srcOrd="0" destOrd="0" presId="urn:microsoft.com/office/officeart/2005/8/layout/pyramid2"/>
    <dgm:cxn modelId="{CE5F576A-43A5-4C8E-9D42-BA68FFD53D27}" type="presParOf" srcId="{946C5545-9BEC-43AC-968A-AD13F3189917}" destId="{1A926329-F2A3-438B-B33E-4C4650CEBA2D}" srcOrd="0" destOrd="0" presId="urn:microsoft.com/office/officeart/2005/8/layout/pyramid2"/>
    <dgm:cxn modelId="{83337AC8-E335-4C2F-A7C1-0C9D55D73F99}" type="presParOf" srcId="{946C5545-9BEC-43AC-968A-AD13F3189917}" destId="{4EB9335B-8986-49CE-A4D3-A7C2ADF71FE8}" srcOrd="1" destOrd="0" presId="urn:microsoft.com/office/officeart/2005/8/layout/pyramid2"/>
    <dgm:cxn modelId="{C60BAB08-0936-494F-912C-47E3C8B2DBE9}" type="presParOf" srcId="{4EB9335B-8986-49CE-A4D3-A7C2ADF71FE8}" destId="{4ABB4791-B71B-404F-B123-F9F84073751C}" srcOrd="0" destOrd="0" presId="urn:microsoft.com/office/officeart/2005/8/layout/pyramid2"/>
    <dgm:cxn modelId="{61534E2A-AFD6-40A2-8976-C1100F49AA5C}" type="presParOf" srcId="{4EB9335B-8986-49CE-A4D3-A7C2ADF71FE8}" destId="{DFD497DC-51DC-40DE-8F46-FB8BD9A5E419}" srcOrd="1" destOrd="0" presId="urn:microsoft.com/office/officeart/2005/8/layout/pyramid2"/>
    <dgm:cxn modelId="{B2306596-4F47-44E6-ABAF-21C05040BB0A}" type="presParOf" srcId="{4EB9335B-8986-49CE-A4D3-A7C2ADF71FE8}" destId="{3F2F1613-E63E-4713-ACDD-FC486E756262}" srcOrd="2" destOrd="0" presId="urn:microsoft.com/office/officeart/2005/8/layout/pyramid2"/>
    <dgm:cxn modelId="{352955B8-BAAF-46C7-AD85-2AE2E2170EEE}" type="presParOf" srcId="{4EB9335B-8986-49CE-A4D3-A7C2ADF71FE8}" destId="{E20EBFEF-F406-4F77-A01C-3DC5E56FE0F0}" srcOrd="3" destOrd="0" presId="urn:microsoft.com/office/officeart/2005/8/layout/pyramid2"/>
    <dgm:cxn modelId="{5EBFE82E-8F18-4BBA-8CB5-8A1137AF9785}" type="presParOf" srcId="{4EB9335B-8986-49CE-A4D3-A7C2ADF71FE8}" destId="{E57F17A7-FD28-4968-BB79-48BC9533FF0C}" srcOrd="4" destOrd="0" presId="urn:microsoft.com/office/officeart/2005/8/layout/pyramid2"/>
    <dgm:cxn modelId="{720704AA-801F-4E83-A804-A2F268EDA827}" type="presParOf" srcId="{4EB9335B-8986-49CE-A4D3-A7C2ADF71FE8}" destId="{0CF96F9B-8574-47D0-82DF-E8A94D05779F}" srcOrd="5" destOrd="0" presId="urn:microsoft.com/office/officeart/2005/8/layout/pyramid2"/>
    <dgm:cxn modelId="{7493EA53-8035-4530-86AD-A7E5EF8EF0FE}" type="presParOf" srcId="{4EB9335B-8986-49CE-A4D3-A7C2ADF71FE8}" destId="{3E284F51-1E91-4BFF-841C-54F80EFD79D2}" srcOrd="6" destOrd="0" presId="urn:microsoft.com/office/officeart/2005/8/layout/pyramid2"/>
    <dgm:cxn modelId="{DA6DB6B1-C4D2-4F4E-8C41-4C3FA2A93D89}" type="presParOf" srcId="{4EB9335B-8986-49CE-A4D3-A7C2ADF71FE8}" destId="{98827CC7-D7A8-4ABA-A14D-A8E861286952}" srcOrd="7" destOrd="0" presId="urn:microsoft.com/office/officeart/2005/8/layout/pyramid2"/>
    <dgm:cxn modelId="{F4A21785-D410-44CB-82E5-27CB0FCBE487}" type="presParOf" srcId="{4EB9335B-8986-49CE-A4D3-A7C2ADF71FE8}" destId="{96685AE5-77F8-4B3D-8CEA-8C70D7F5FE0E}" srcOrd="8" destOrd="0" presId="urn:microsoft.com/office/officeart/2005/8/layout/pyramid2"/>
    <dgm:cxn modelId="{CB6810F8-AAED-4899-B348-A8DD5732FF19}" type="presParOf" srcId="{4EB9335B-8986-49CE-A4D3-A7C2ADF71FE8}" destId="{C82F7B79-E4FC-428A-96F4-C5698557C1A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C67391-0BC4-4162-8979-61FB16A4A7EB}" type="doc">
      <dgm:prSet loTypeId="urn:microsoft.com/office/officeart/2005/8/layout/process1" loCatId="process" qsTypeId="urn:microsoft.com/office/officeart/2005/8/quickstyle/simple3" qsCatId="simple" csTypeId="urn:microsoft.com/office/officeart/2005/8/colors/accent3_2" csCatId="accent3" phldr="1"/>
      <dgm:spPr/>
    </dgm:pt>
    <dgm:pt modelId="{7E4C7C37-5637-4668-979A-A3B536F5CA61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учреждения – участники всех видов конкурсов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CD687D-944B-4809-8F73-D18FE4A6CFB0}" type="parTrans" cxnId="{848E4523-B37A-43A9-A89A-3D83F2B1048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DEC0FE-6D06-44B0-BD86-144250EAC6CA}" type="sibTrans" cxnId="{848E4523-B37A-43A9-A89A-3D83F2B1048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DDAFB-FAC7-45DD-B816-869376B1925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Проекты направлены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решение проблем местного сообщества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920846-459C-4F97-BBD8-8A1C147BACB2}" type="parTrans" cxnId="{ABE0174D-E64F-4CA9-AD20-6BAFC01D35E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7F61D-9D29-4871-9EFA-2350CEE261A7}" type="sibTrans" cxnId="{ABE0174D-E64F-4CA9-AD20-6BAFC01D35E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D1A4AC-C188-4231-B447-7C862D62D465}" type="pres">
      <dgm:prSet presAssocID="{BCC67391-0BC4-4162-8979-61FB16A4A7EB}" presName="Name0" presStyleCnt="0">
        <dgm:presLayoutVars>
          <dgm:dir/>
          <dgm:resizeHandles val="exact"/>
        </dgm:presLayoutVars>
      </dgm:prSet>
      <dgm:spPr/>
    </dgm:pt>
    <dgm:pt modelId="{67D8F507-31A3-407E-9BE4-A8207A633DD7}" type="pres">
      <dgm:prSet presAssocID="{7E4C7C37-5637-4668-979A-A3B536F5CA6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1B782-9F0B-4313-91F1-CABCE8B709BF}" type="pres">
      <dgm:prSet presAssocID="{FCDEC0FE-6D06-44B0-BD86-144250EAC6CA}" presName="sibTrans" presStyleLbl="sibTrans2D1" presStyleIdx="0" presStyleCnt="1"/>
      <dgm:spPr/>
      <dgm:t>
        <a:bodyPr/>
        <a:lstStyle/>
        <a:p>
          <a:endParaRPr lang="ru-RU"/>
        </a:p>
      </dgm:t>
    </dgm:pt>
    <dgm:pt modelId="{AAE26935-1CA4-4A98-B514-7949BE2D828A}" type="pres">
      <dgm:prSet presAssocID="{FCDEC0FE-6D06-44B0-BD86-144250EAC6C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E7B34B91-3875-455A-8AA4-1B98C258248F}" type="pres">
      <dgm:prSet presAssocID="{B43DDAFB-FAC7-45DD-B816-869376B1925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E9F179-EF14-4982-B7C9-1D0E6D361857}" type="presOf" srcId="{7E4C7C37-5637-4668-979A-A3B536F5CA61}" destId="{67D8F507-31A3-407E-9BE4-A8207A633DD7}" srcOrd="0" destOrd="0" presId="urn:microsoft.com/office/officeart/2005/8/layout/process1"/>
    <dgm:cxn modelId="{D8BB2301-BB93-4160-BE61-146038F9C98F}" type="presOf" srcId="{BCC67391-0BC4-4162-8979-61FB16A4A7EB}" destId="{C8D1A4AC-C188-4231-B447-7C862D62D465}" srcOrd="0" destOrd="0" presId="urn:microsoft.com/office/officeart/2005/8/layout/process1"/>
    <dgm:cxn modelId="{ABE0174D-E64F-4CA9-AD20-6BAFC01D35EC}" srcId="{BCC67391-0BC4-4162-8979-61FB16A4A7EB}" destId="{B43DDAFB-FAC7-45DD-B816-869376B1925B}" srcOrd="1" destOrd="0" parTransId="{1B920846-459C-4F97-BBD8-8A1C147BACB2}" sibTransId="{3887F61D-9D29-4871-9EFA-2350CEE261A7}"/>
    <dgm:cxn modelId="{BCA8888C-9E7C-4FCA-A55B-45E11F523DF9}" type="presOf" srcId="{FCDEC0FE-6D06-44B0-BD86-144250EAC6CA}" destId="{AAE26935-1CA4-4A98-B514-7949BE2D828A}" srcOrd="1" destOrd="0" presId="urn:microsoft.com/office/officeart/2005/8/layout/process1"/>
    <dgm:cxn modelId="{47993C9E-340D-4555-9E95-5F94DBB0EA57}" type="presOf" srcId="{B43DDAFB-FAC7-45DD-B816-869376B1925B}" destId="{E7B34B91-3875-455A-8AA4-1B98C258248F}" srcOrd="0" destOrd="0" presId="urn:microsoft.com/office/officeart/2005/8/layout/process1"/>
    <dgm:cxn modelId="{848E4523-B37A-43A9-A89A-3D83F2B1048C}" srcId="{BCC67391-0BC4-4162-8979-61FB16A4A7EB}" destId="{7E4C7C37-5637-4668-979A-A3B536F5CA61}" srcOrd="0" destOrd="0" parTransId="{E0CD687D-944B-4809-8F73-D18FE4A6CFB0}" sibTransId="{FCDEC0FE-6D06-44B0-BD86-144250EAC6CA}"/>
    <dgm:cxn modelId="{21FDAEEA-43F1-458D-9C43-BEDC1D8A34BC}" type="presOf" srcId="{FCDEC0FE-6D06-44B0-BD86-144250EAC6CA}" destId="{9AC1B782-9F0B-4313-91F1-CABCE8B709BF}" srcOrd="0" destOrd="0" presId="urn:microsoft.com/office/officeart/2005/8/layout/process1"/>
    <dgm:cxn modelId="{32BE6C89-6E13-4F67-9B20-2E34B763F8DC}" type="presParOf" srcId="{C8D1A4AC-C188-4231-B447-7C862D62D465}" destId="{67D8F507-31A3-407E-9BE4-A8207A633DD7}" srcOrd="0" destOrd="0" presId="urn:microsoft.com/office/officeart/2005/8/layout/process1"/>
    <dgm:cxn modelId="{4CCF940B-E1F3-427B-AF62-25ACE6EED0AC}" type="presParOf" srcId="{C8D1A4AC-C188-4231-B447-7C862D62D465}" destId="{9AC1B782-9F0B-4313-91F1-CABCE8B709BF}" srcOrd="1" destOrd="0" presId="urn:microsoft.com/office/officeart/2005/8/layout/process1"/>
    <dgm:cxn modelId="{89854D54-2263-411D-A581-D67AD9C12FC5}" type="presParOf" srcId="{9AC1B782-9F0B-4313-91F1-CABCE8B709BF}" destId="{AAE26935-1CA4-4A98-B514-7949BE2D828A}" srcOrd="0" destOrd="0" presId="urn:microsoft.com/office/officeart/2005/8/layout/process1"/>
    <dgm:cxn modelId="{1C53E3D3-959F-4D53-9CF2-068B5922BC0E}" type="presParOf" srcId="{C8D1A4AC-C188-4231-B447-7C862D62D465}" destId="{E7B34B91-3875-455A-8AA4-1B98C258248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AEE9F-BF41-4A32-8752-FC88ED47C0FB}">
      <dsp:nvSpPr>
        <dsp:cNvPr id="0" name=""/>
        <dsp:cNvSpPr/>
      </dsp:nvSpPr>
      <dsp:spPr>
        <a:xfrm>
          <a:off x="0" y="0"/>
          <a:ext cx="7632848" cy="153510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Консультирование по телефону</a:t>
          </a:r>
        </a:p>
      </dsp:txBody>
      <dsp:txXfrm>
        <a:off x="1680079" y="0"/>
        <a:ext cx="5952768" cy="1535100"/>
      </dsp:txXfrm>
    </dsp:sp>
    <dsp:sp modelId="{CAF4124A-1FFB-4CE2-8871-80C73C2D8123}">
      <dsp:nvSpPr>
        <dsp:cNvPr id="0" name=""/>
        <dsp:cNvSpPr/>
      </dsp:nvSpPr>
      <dsp:spPr>
        <a:xfrm>
          <a:off x="153510" y="153510"/>
          <a:ext cx="1526569" cy="12280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40B79-443C-4A48-92D8-01F075EE9D50}">
      <dsp:nvSpPr>
        <dsp:cNvPr id="0" name=""/>
        <dsp:cNvSpPr/>
      </dsp:nvSpPr>
      <dsp:spPr>
        <a:xfrm>
          <a:off x="0" y="1688610"/>
          <a:ext cx="7632848" cy="153510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Размещение ответов на вопросы заявителей и информационных сообщений о ходе Конкурса на Интернет-портале Фонда</a:t>
          </a:r>
        </a:p>
      </dsp:txBody>
      <dsp:txXfrm>
        <a:off x="1680079" y="1688610"/>
        <a:ext cx="5952768" cy="1535100"/>
      </dsp:txXfrm>
    </dsp:sp>
    <dsp:sp modelId="{EF8B90AA-EA7A-4C6F-A719-6ED867762EE9}">
      <dsp:nvSpPr>
        <dsp:cNvPr id="0" name=""/>
        <dsp:cNvSpPr/>
      </dsp:nvSpPr>
      <dsp:spPr>
        <a:xfrm>
          <a:off x="114284" y="1846884"/>
          <a:ext cx="1605020" cy="12185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109B0-9587-4B2E-9353-F24A2502CD20}">
      <dsp:nvSpPr>
        <dsp:cNvPr id="0" name=""/>
        <dsp:cNvSpPr/>
      </dsp:nvSpPr>
      <dsp:spPr>
        <a:xfrm>
          <a:off x="0" y="3377220"/>
          <a:ext cx="7632848" cy="153510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Технологическая карта основных процессов разработки инновационных социальных проектов государственных и муниципальных учреждений, российских некоммерческих организаций и общественных объединений </a:t>
          </a:r>
        </a:p>
      </dsp:txBody>
      <dsp:txXfrm>
        <a:off x="1680079" y="3377220"/>
        <a:ext cx="5952768" cy="1535100"/>
      </dsp:txXfrm>
    </dsp:sp>
    <dsp:sp modelId="{2D0B3750-1CA8-4858-A4A1-E743EB0D3E57}">
      <dsp:nvSpPr>
        <dsp:cNvPr id="0" name=""/>
        <dsp:cNvSpPr/>
      </dsp:nvSpPr>
      <dsp:spPr>
        <a:xfrm>
          <a:off x="153510" y="3530730"/>
          <a:ext cx="1526569" cy="12280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26329-F2A3-438B-B33E-4C4650CEBA2D}">
      <dsp:nvSpPr>
        <dsp:cNvPr id="0" name=""/>
        <dsp:cNvSpPr/>
      </dsp:nvSpPr>
      <dsp:spPr>
        <a:xfrm>
          <a:off x="1289905" y="0"/>
          <a:ext cx="2259127" cy="5184576"/>
        </a:xfrm>
        <a:prstGeom prst="triangl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B4791-B71B-404F-B123-F9F84073751C}">
      <dsp:nvSpPr>
        <dsp:cNvPr id="0" name=""/>
        <dsp:cNvSpPr/>
      </dsp:nvSpPr>
      <dsp:spPr>
        <a:xfrm>
          <a:off x="148662" y="1081123"/>
          <a:ext cx="7751514" cy="1117041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 высшего должностного лица муниципального образования об утверждении проекта, наделении главы местной администрации полномочиями на право подачи заявки, заключения договора о предоставлении денежных средств (гранта) и обеспечения реализации проекта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оформлено в виде письма (вместо требуемого постановления, распоряжения)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191" y="1135652"/>
        <a:ext cx="7642456" cy="1007983"/>
      </dsp:txXfrm>
    </dsp:sp>
    <dsp:sp modelId="{3F2F1613-E63E-4713-ACDD-FC486E756262}">
      <dsp:nvSpPr>
        <dsp:cNvPr id="0" name=""/>
        <dsp:cNvSpPr/>
      </dsp:nvSpPr>
      <dsp:spPr>
        <a:xfrm>
          <a:off x="144011" y="358022"/>
          <a:ext cx="7776856" cy="61899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полное (частичное) отсутствие документов, прилагаемых к заявке в соответствии с пунктом 4.5 Положения о конкурсном отборе проектов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предусмотренных формой заявки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228" y="388239"/>
        <a:ext cx="7716422" cy="558565"/>
      </dsp:txXfrm>
    </dsp:sp>
    <dsp:sp modelId="{E57F17A7-FD28-4968-BB79-48BC9533FF0C}">
      <dsp:nvSpPr>
        <dsp:cNvPr id="0" name=""/>
        <dsp:cNvSpPr/>
      </dsp:nvSpPr>
      <dsp:spPr>
        <a:xfrm>
          <a:off x="144011" y="2330112"/>
          <a:ext cx="7776856" cy="112677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 главы муниципального образования (либо лица, назначаемого на должность главы местной администрации по контракту) о структурном подразделении органа местного самоуправления, назначаемом основным исполнителем проекта, оформлено в виде письма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(вместо требуемого постановления, распоряжения)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015" y="2385116"/>
        <a:ext cx="7666848" cy="1016764"/>
      </dsp:txXfrm>
    </dsp:sp>
    <dsp:sp modelId="{3E284F51-1E91-4BFF-841C-54F80EFD79D2}">
      <dsp:nvSpPr>
        <dsp:cNvPr id="0" name=""/>
        <dsp:cNvSpPr/>
      </dsp:nvSpPr>
      <dsp:spPr>
        <a:xfrm>
          <a:off x="164720" y="3597611"/>
          <a:ext cx="7735439" cy="754673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некомплектность заявки (отсутствуют разделы «Бюджета проекта»,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Финансово-экономического обоснования мероприятий проекта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(за счет средств гранта) или других разделов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560" y="3634451"/>
        <a:ext cx="7661759" cy="680993"/>
      </dsp:txXfrm>
    </dsp:sp>
    <dsp:sp modelId="{96685AE5-77F8-4B3D-8CEA-8C70D7F5FE0E}">
      <dsp:nvSpPr>
        <dsp:cNvPr id="0" name=""/>
        <dsp:cNvSpPr/>
      </dsp:nvSpPr>
      <dsp:spPr>
        <a:xfrm>
          <a:off x="149841" y="4529053"/>
          <a:ext cx="7735472" cy="435174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несоответствие статуса заявителя условиям Конкурса, изложенным в Информационном сообщении, и требованиям пункта 1.4 Положения</a:t>
          </a:r>
          <a:endParaRPr lang="ru-RU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084" y="4550296"/>
        <a:ext cx="7692986" cy="392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8F507-31A3-407E-9BE4-A8207A633DD7}">
      <dsp:nvSpPr>
        <dsp:cNvPr id="0" name=""/>
        <dsp:cNvSpPr/>
      </dsp:nvSpPr>
      <dsp:spPr>
        <a:xfrm>
          <a:off x="1504" y="125277"/>
          <a:ext cx="3209102" cy="1925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учреждения – участники всех видов конкурсов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99" y="181672"/>
        <a:ext cx="3096312" cy="1812671"/>
      </dsp:txXfrm>
    </dsp:sp>
    <dsp:sp modelId="{9AC1B782-9F0B-4313-91F1-CABCE8B709BF}">
      <dsp:nvSpPr>
        <dsp:cNvPr id="0" name=""/>
        <dsp:cNvSpPr/>
      </dsp:nvSpPr>
      <dsp:spPr>
        <a:xfrm>
          <a:off x="3531517" y="690079"/>
          <a:ext cx="680329" cy="7958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1517" y="849250"/>
        <a:ext cx="476230" cy="477515"/>
      </dsp:txXfrm>
    </dsp:sp>
    <dsp:sp modelId="{E7B34B91-3875-455A-8AA4-1B98C258248F}">
      <dsp:nvSpPr>
        <dsp:cNvPr id="0" name=""/>
        <dsp:cNvSpPr/>
      </dsp:nvSpPr>
      <dsp:spPr>
        <a:xfrm>
          <a:off x="4494248" y="125277"/>
          <a:ext cx="3209102" cy="1925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Проекты направлены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решение проблем местного сообщества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0643" y="181672"/>
        <a:ext cx="3096312" cy="1812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184" cy="493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908" y="0"/>
            <a:ext cx="2945184" cy="493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8BAB3-F9F8-4627-9F40-07A7A0F00F84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4" y="4690389"/>
            <a:ext cx="5439089" cy="4442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9199"/>
            <a:ext cx="2945184" cy="493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908" y="9379199"/>
            <a:ext cx="2945184" cy="493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5934D-D683-4939-B9C3-2D142C022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9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fld id="{F64B6284-4702-4508-9071-A0110C702382}" type="slidenum">
              <a:rPr lang="ru-RU" altLang="ru-RU" sz="1200" smtClean="0"/>
              <a:pPr/>
              <a:t>5</a:t>
            </a:fld>
            <a:endParaRPr lang="ru-RU" altLang="ru-RU" sz="1200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fld id="{D077CB81-31BB-4349-AEBD-DA93277089FF}" type="slidenum">
              <a:rPr lang="ru-RU" altLang="ru-RU" sz="1200" smtClean="0"/>
              <a:pPr/>
              <a:t>6</a:t>
            </a:fld>
            <a:endParaRPr lang="ru-RU" altLang="ru-RU" sz="1200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fld id="{DB08EAD4-8F7F-4842-A3CF-F4B303CE853F}" type="slidenum">
              <a:rPr lang="ru-RU" altLang="ru-RU" sz="1200" smtClean="0"/>
              <a:pPr/>
              <a:t>7</a:t>
            </a:fld>
            <a:endParaRPr lang="ru-RU" altLang="ru-RU" sz="1200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fld id="{0C50733B-7189-41E7-B70C-0E4BD41CEA8E}" type="slidenum">
              <a:rPr lang="ru-RU" altLang="ru-RU" sz="1200" smtClean="0"/>
              <a:pPr/>
              <a:t>14</a:t>
            </a:fld>
            <a:endParaRPr lang="ru-RU" altLang="ru-RU" sz="1200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fld id="{E2BC9E18-9FC1-410C-AD66-66054406407E}" type="slidenum">
              <a:rPr lang="ru-RU" altLang="ru-RU" sz="1200" smtClean="0"/>
              <a:pPr/>
              <a:t>21</a:t>
            </a:fld>
            <a:endParaRPr lang="ru-RU" altLang="ru-RU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61E-7683-4339-A9C2-1B14887EB25A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79D-E5D3-49CB-9112-C95CF91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79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61E-7683-4339-A9C2-1B14887EB25A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79D-E5D3-49CB-9112-C95CF91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9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61E-7683-4339-A9C2-1B14887EB25A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79D-E5D3-49CB-9112-C95CF91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73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61E-7683-4339-A9C2-1B14887EB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79D-E5D3-49CB-9112-C95CF918F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53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61E-7683-4339-A9C2-1B14887EB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79D-E5D3-49CB-9112-C95CF918F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37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61E-7683-4339-A9C2-1B14887EB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79D-E5D3-49CB-9112-C95CF918F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28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61E-7683-4339-A9C2-1B14887EB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79D-E5D3-49CB-9112-C95CF918F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48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61E-7683-4339-A9C2-1B14887EB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79D-E5D3-49CB-9112-C95CF918F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7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61E-7683-4339-A9C2-1B14887EB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79D-E5D3-49CB-9112-C95CF918F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53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61E-7683-4339-A9C2-1B14887EB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79D-E5D3-49CB-9112-C95CF918F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81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61E-7683-4339-A9C2-1B14887EB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79D-E5D3-49CB-9112-C95CF918F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5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61E-7683-4339-A9C2-1B14887EB25A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79D-E5D3-49CB-9112-C95CF91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8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61E-7683-4339-A9C2-1B14887EB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79D-E5D3-49CB-9112-C95CF918F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62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61E-7683-4339-A9C2-1B14887EB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79D-E5D3-49CB-9112-C95CF918F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7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61E-7683-4339-A9C2-1B14887EB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79D-E5D3-49CB-9112-C95CF918F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6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61E-7683-4339-A9C2-1B14887EB25A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79D-E5D3-49CB-9112-C95CF91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57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61E-7683-4339-A9C2-1B14887EB25A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79D-E5D3-49CB-9112-C95CF91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6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61E-7683-4339-A9C2-1B14887EB25A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79D-E5D3-49CB-9112-C95CF91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78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61E-7683-4339-A9C2-1B14887EB25A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79D-E5D3-49CB-9112-C95CF91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5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61E-7683-4339-A9C2-1B14887EB25A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79D-E5D3-49CB-9112-C95CF91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14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61E-7683-4339-A9C2-1B14887EB25A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79D-E5D3-49CB-9112-C95CF91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22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61E-7683-4339-A9C2-1B14887EB25A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79D-E5D3-49CB-9112-C95CF91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BD61E-7683-4339-A9C2-1B14887EB25A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879D-E5D3-49CB-9112-C95CF918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7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BD61E-7683-4339-A9C2-1B14887EB2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879D-E5D3-49CB-9112-C95CF918F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7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6686550" y="6092825"/>
            <a:ext cx="20574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100000"/>
              </a:spcBef>
              <a:buClr>
                <a:schemeClr val="tx1"/>
              </a:buClr>
              <a:buFont typeface="Arial" charset="0"/>
              <a:buNone/>
            </a:pPr>
            <a:endParaRPr lang="ru-RU" sz="1000" dirty="0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608422" y="3212976"/>
            <a:ext cx="5112568" cy="124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100000"/>
              </a:spcBef>
              <a:buClr>
                <a:schemeClr val="tx1"/>
              </a:buClr>
              <a:buFont typeface="Arial" charset="0"/>
              <a:buNone/>
            </a:pPr>
            <a:endParaRPr lang="ru-RU" sz="1600" dirty="0">
              <a:solidFill>
                <a:srgbClr val="509A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629" y="116632"/>
            <a:ext cx="7275336" cy="129587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УЧАСТНИКОВ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 ГОРОДОВ РОССИИ 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«ГОРОДА ДЛЯ ДЕТЕЙ»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2897721"/>
            <a:ext cx="6519760" cy="18722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подготовить конкурсную заявку и получить грант Фонда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89761" y="0"/>
            <a:ext cx="1854239" cy="6888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75336" y="1"/>
            <a:ext cx="45719" cy="687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563" y="260647"/>
            <a:ext cx="1280387" cy="129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404394" y="6477000"/>
            <a:ext cx="16335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www.fond-detyam.ru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6292334"/>
            <a:ext cx="2981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ФЕОДОСИЯ 25-26 МАЯ 2017</a:t>
            </a: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3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9001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экспертной оценки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проектов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втором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этапе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9238" y="188913"/>
            <a:ext cx="996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742202"/>
              </p:ext>
            </p:extLst>
          </p:nvPr>
        </p:nvGraphicFramePr>
        <p:xfrm>
          <a:off x="467544" y="1340768"/>
          <a:ext cx="8398644" cy="51601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05171"/>
                <a:gridCol w="6393473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критерия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105" marR="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критерия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105" marR="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3026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Актуальность Проекта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105" marR="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Анализ ситуации на территории реализации проекта по оказанию эффективной адресной помощи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чем за двухлетний период)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105" marR="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2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Обоснованность проблем, которые требуют решения в рамках проекта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105" marR="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7397">
                <a:tc row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Содержание Проекта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105" marR="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Четкость формулирования цели и задач проекта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105" marR="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7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Соответствие планируемых мероприятий проекта его цели и задачам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105" marR="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4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Наличие базовых (обязательных)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105" marR="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6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Обоснованность использования в проекте современной социальной технологии, выбранной из числа технологий, предусмотренных условиями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Конкурса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105" marR="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8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Обоснованность применения в проекте других эффективных социальных практик, технологий и способов действий, используемых для достижения цели и задач проекта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105" marR="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7397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Охват целевых групп Проекта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105" marR="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Соответствие выбора целевых групп проекта (дети; семьи с детьми) условиям Конкурса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105" marR="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7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Численность участников проекта (дети, семьи с детьми, специалисты, наставники)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105" marR="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739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Обязательные показатели результативности и эффективности Проекта </a:t>
                      </a:r>
                    </a:p>
                  </a:txBody>
                  <a:tcPr marL="30105" marR="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Наличие обязательных показателей, соответствующих условиям Конкурса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105" marR="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1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Возможность достижения предусмотренных значений показателей в ходе выполнения планируемых мероприятий в установленный период реализации проекта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105" marR="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8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Ресурсная обеспеченность  Проекта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105" marR="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Наличие у заявителя собственных материально-технических, информационных и иных ресурсов, необходимых для реализации проекта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105" marR="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805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Экономическая обоснованность Проекта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105" marR="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Соответствие объема финансовых средств, планируемых на реализацию проекта, цели и задачам Проекта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105" marR="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Соответствие видов расходов финансовых средств, запрашиваемых на реализацию проекта у Фонда, содержанию мероприятий проекта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105" marR="30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7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48625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Типичные ошибки при разработке проектов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40" y="1196975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В отдельных заявках не представлено собственно планируемое содержание работы с целевыми группами, отсутствует комплексный подход к решению проблем;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ожидаемые результаты проектной деятельности неконкретны, представлены общими формулировками;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цель и задачи проекта представлены через обобщенные и расплывчатые формулировки;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не весь перечень обязательных мероприятий включен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комплексный план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либо они просто указаны только в описании содержания деятельности без необходимой конкретизации;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5) виды расходов не соответствуют планируемой деятельности, либо включены расходы, не подлежащие финансированию Фондом по условиям Конкурса;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6) часть планируемых расходов не вполне очевидна и требует дополнительной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конкретизации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имеются отдельные случаи неправомерного завышения стоимости товаров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услуг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9238" y="188913"/>
            <a:ext cx="996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54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418" y="188913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Типичные ошибки при разработке проектов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9238" y="188913"/>
            <a:ext cx="996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460966"/>
              </p:ext>
            </p:extLst>
          </p:nvPr>
        </p:nvGraphicFramePr>
        <p:xfrm>
          <a:off x="362744" y="1484784"/>
          <a:ext cx="8503444" cy="5094543"/>
        </p:xfrm>
        <a:graphic>
          <a:graphicData uri="http://schemas.openxmlformats.org/drawingml/2006/table">
            <a:tbl>
              <a:tblPr/>
              <a:tblGrid>
                <a:gridCol w="360040"/>
                <a:gridCol w="1766223"/>
                <a:gridCol w="610041"/>
                <a:gridCol w="648072"/>
                <a:gridCol w="576064"/>
                <a:gridCol w="648072"/>
                <a:gridCol w="1618134"/>
                <a:gridCol w="1213398"/>
                <a:gridCol w="1063400"/>
              </a:tblGrid>
              <a:tr h="21126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№№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мероприятия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Период реализации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Ожидаемые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результаты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мероприятия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Исполнители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мероприятия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Отчетные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документы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материалы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2018 год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Апрель-сентябрь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Октябрь-декабрь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Январь-июнь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Июль-сентябрь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Определение количественного показателя целевой аудитории, обновление данных, сбор необходимой информации о детях и их семьях, обеспечение участия детей и семей их воспитывающих в мероприятиях проекта и мониторинг изменений их положения в результате проводимых мероприятий</a:t>
                      </a: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Создание банка данных из числа представителей целевой аудитории проекта, работа с целевой аудитории, обеспечение участия в мероприятиях, контроль за ситуацией</a:t>
                      </a: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МБУ Молодежный центр «</a:t>
                      </a:r>
                      <a:r>
                        <a:rPr lang="ru-RU" sz="9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Йэшлек</a:t>
                      </a: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» (</a:t>
                      </a:r>
                      <a:r>
                        <a:rPr lang="ru-RU" sz="9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Л.Р.Файзуллина</a:t>
                      </a: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), заведующий сектором по опеке и попечительству муниципального района </a:t>
                      </a:r>
                      <a:r>
                        <a:rPr lang="ru-RU" sz="9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З.М.Бахтиярова</a:t>
                      </a: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Списки детей с личными данными, данные о родителях, данные мониторинга</a:t>
                      </a: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Подбор наставников</a:t>
                      </a: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Определение персонального состава команды наставников для детей, состоящих на учете в КДН и ЗП, проживающих в семьях, находящихся в ТЖС</a:t>
                      </a: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Заместитель главы администрации муниципального района </a:t>
                      </a:r>
                      <a:r>
                        <a:rPr lang="ru-RU" sz="9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И.А.Галиахметова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Списки с личными данными наставников</a:t>
                      </a: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3..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Обучение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специалистов новым технологиям, внедряемым в рамках проекта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Специалисты</a:t>
                      </a:r>
                      <a:r>
                        <a:rPr lang="ru-RU" sz="9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подготовлены к работе с «трудными» подростками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Заведующий сектором опеки и попечительства администрации муниципального района </a:t>
                      </a:r>
                      <a:endParaRPr lang="ru-RU" sz="900" b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З.М. Бахтиярова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Программа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обучения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7584" y="1130756"/>
            <a:ext cx="74168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КОМПЛЕКСНЫЙ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МЕРОПРИЯТИЙ ИННОВАЦИОННОГО СОЦИАЛЬНОГО ПРОЕКТА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107" y="328523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Типичные ошибки при разработке проектов (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9238" y="188913"/>
            <a:ext cx="996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984153"/>
              </p:ext>
            </p:extLst>
          </p:nvPr>
        </p:nvGraphicFramePr>
        <p:xfrm>
          <a:off x="467544" y="1412776"/>
          <a:ext cx="8575055" cy="5138272"/>
        </p:xfrm>
        <a:graphic>
          <a:graphicData uri="http://schemas.openxmlformats.org/drawingml/2006/table">
            <a:tbl>
              <a:tblPr/>
              <a:tblGrid>
                <a:gridCol w="467732"/>
                <a:gridCol w="1556137"/>
                <a:gridCol w="587626"/>
                <a:gridCol w="545686"/>
                <a:gridCol w="516176"/>
                <a:gridCol w="509209"/>
                <a:gridCol w="2096517"/>
                <a:gridCol w="1477442"/>
                <a:gridCol w="818530"/>
              </a:tblGrid>
              <a:tr h="21784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№№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мероприятия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Период реализации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Ожидаемые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результаты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мероприятия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Исполнители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мероприятия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Отчетные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документы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материалы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2018 год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Апрель-сентябрь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Октябрь-декабрь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Январь-июнь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Июль-сентябрь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Формирование целевой группы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апрель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Вовлечение в реализацию проекта 140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семей (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в каждом учреждении  по 20 детей, 20 родителей, семейное окружение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).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Получено согласие на участие детей в проекте и обработку персональных данных от их родителей (законных представителей)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Специалисты МБУ СО «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ЦСПСиД»;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МБУ СО «ЦСПСиД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«Доброта»;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МБУ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СО «ЦСПСиД «Надежда»;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МБУ «КЦСОН </a:t>
                      </a:r>
                      <a:r>
                        <a:rPr lang="ru-RU" sz="9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***</a:t>
                      </a:r>
                      <a:r>
                        <a:rPr lang="ru-RU" sz="900" dirty="0" err="1" smtClean="0">
                          <a:effectLst/>
                          <a:latin typeface="Times New Roman"/>
                          <a:ea typeface="Times New Roman"/>
                        </a:rPr>
                        <a:t>ского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района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Список детей и семей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4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Формирование группы наставников,</a:t>
                      </a:r>
                      <a:r>
                        <a:rPr lang="ru-RU" sz="900" baseline="0" dirty="0" smtClean="0">
                          <a:effectLst/>
                          <a:latin typeface="Times New Roman"/>
                          <a:ea typeface="Times New Roman"/>
                        </a:rPr>
                        <a:t> о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бучение и  информационно-методическое</a:t>
                      </a:r>
                      <a:r>
                        <a:rPr lang="ru-RU" sz="9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сопровождение наставников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апрель,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июнь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ноябрь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Апрель – сформирована группа из 100 наставников.</a:t>
                      </a:r>
                      <a:r>
                        <a:rPr lang="ru-RU" sz="9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Июнь – проведение обучающего тренинга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для наставников «Эффективный наставник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».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наставников обучаются методикам взаимодействия с детьми, нуждающимися в помощи, созданию благоприятного социально окружения для подопечных семей и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семьями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ФАОУ ВО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«***</a:t>
                      </a:r>
                      <a:r>
                        <a:rPr lang="ru-RU" sz="900" dirty="0" err="1" smtClean="0">
                          <a:effectLst/>
                          <a:latin typeface="Times New Roman"/>
                          <a:ea typeface="Times New Roman"/>
                        </a:rPr>
                        <a:t>ский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федеральный университет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Программа тренинга;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Списки участников;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Отзывы участников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545" marR="48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специалистов учреждений социального обслуживания г.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Красноярска</a:t>
                      </a:r>
                      <a:r>
                        <a:rPr lang="ru-RU" sz="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технологиям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1590"/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социального сопровождения семей с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детьми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/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специалистов 7 учреждений социального обслуживания г. Красноярска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будут обучены по</a:t>
                      </a:r>
                      <a:r>
                        <a:rPr lang="ru-RU" sz="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программам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Организация социального сопровождения семей с детьми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 и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«Организация наставничества»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ФАОУ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 «Сибирский федеральный университет»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ФАОУ ВО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«***</a:t>
                      </a:r>
                      <a:r>
                        <a:rPr lang="ru-RU" sz="9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ский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федеральный университет»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Программа обучения,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Списки участников,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Копии сертификатов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8159" y="919976"/>
            <a:ext cx="74168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КОМПЛЕКСНЫЙ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МЕРОПРИЯТИЙ ИННОВАЦИОННОГО СОЦИАЛЬНОГО ПРОЕКТА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/>
          <p:cNvSpPr txBox="1">
            <a:spLocks noChangeArrowheads="1"/>
          </p:cNvSpPr>
          <p:nvPr/>
        </p:nvSpPr>
        <p:spPr bwMode="auto">
          <a:xfrm>
            <a:off x="674302" y="1586409"/>
            <a:ext cx="801764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>
              <a:lnSpc>
                <a:spcPct val="114000"/>
              </a:lnSpc>
              <a:spcAft>
                <a:spcPct val="10000"/>
              </a:spcAft>
              <a:buClr>
                <a:srgbClr val="579D27"/>
              </a:buClr>
            </a:pPr>
            <a:r>
              <a:rPr lang="ru-RU" altLang="ru-RU" sz="1800" dirty="0" smtClean="0">
                <a:latin typeface="Calibri" panose="020F0502020204030204" pitchFamily="34" charset="0"/>
                <a:cs typeface="Times New Roman" pitchFamily="18" charset="0"/>
              </a:rPr>
              <a:t>Объем средств (гранта) на проект: </a:t>
            </a:r>
            <a:r>
              <a:rPr lang="ru-RU" altLang="ru-RU" sz="1800" b="1" dirty="0" smtClean="0">
                <a:latin typeface="Calibri" panose="020F0502020204030204" pitchFamily="34" charset="0"/>
                <a:cs typeface="Times New Roman" pitchFamily="18" charset="0"/>
              </a:rPr>
              <a:t>до </a:t>
            </a:r>
            <a:r>
              <a:rPr lang="ru-RU" altLang="ru-RU" sz="1800" b="1" dirty="0" smtClean="0">
                <a:latin typeface="Calibri" panose="020F0502020204030204" pitchFamily="34" charset="0"/>
                <a:cs typeface="Times New Roman" pitchFamily="18" charset="0"/>
              </a:rPr>
              <a:t>1,5 млн </a:t>
            </a:r>
            <a:r>
              <a:rPr lang="ru-RU" altLang="ru-RU" sz="1800" b="1" dirty="0" smtClean="0">
                <a:latin typeface="Calibri" panose="020F0502020204030204" pitchFamily="34" charset="0"/>
                <a:cs typeface="Times New Roman" pitchFamily="18" charset="0"/>
              </a:rPr>
              <a:t>руб</a:t>
            </a:r>
            <a:r>
              <a:rPr lang="ru-RU" altLang="ru-RU" sz="1800" b="1" dirty="0" smtClean="0">
                <a:latin typeface="Calibri" panose="020F0502020204030204" pitchFamily="34" charset="0"/>
                <a:cs typeface="Times New Roman" pitchFamily="18" charset="0"/>
              </a:rPr>
              <a:t>. / 2 млн руб. </a:t>
            </a:r>
            <a:r>
              <a:rPr lang="ru-RU" altLang="ru-RU" sz="1800" dirty="0" smtClean="0">
                <a:latin typeface="Calibri" panose="020F0502020204030204" pitchFamily="34" charset="0"/>
                <a:cs typeface="Times New Roman" pitchFamily="18" charset="0"/>
              </a:rPr>
              <a:t>(</a:t>
            </a:r>
            <a:r>
              <a:rPr lang="ru-RU" altLang="ru-RU" sz="1800" dirty="0" smtClean="0">
                <a:latin typeface="Calibri" panose="020F0502020204030204" pitchFamily="34" charset="0"/>
                <a:cs typeface="Times New Roman" pitchFamily="18" charset="0"/>
              </a:rPr>
              <a:t>МО)</a:t>
            </a:r>
            <a:endParaRPr lang="ru-RU" altLang="ru-RU" sz="18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539552" y="2349475"/>
            <a:ext cx="2160240" cy="1919621"/>
          </a:xfrm>
          <a:prstGeom prst="roundRect">
            <a:avLst/>
          </a:prstGeom>
          <a:noFill/>
          <a:ln>
            <a:solidFill>
              <a:srgbClr val="92D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lnSpc>
                <a:spcPct val="114000"/>
              </a:lnSpc>
              <a:spcAft>
                <a:spcPct val="10000"/>
              </a:spcAft>
              <a:buClr>
                <a:srgbClr val="579D27"/>
              </a:buClr>
              <a:defRPr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Бюджет </a:t>
            </a:r>
          </a:p>
          <a:p>
            <a:pPr algn="ctr" eaLnBrk="1" hangingPunct="1">
              <a:lnSpc>
                <a:spcPct val="114000"/>
              </a:lnSpc>
              <a:spcAft>
                <a:spcPct val="10000"/>
              </a:spcAft>
              <a:buClr>
                <a:srgbClr val="579D27"/>
              </a:buClr>
              <a:defRPr/>
            </a:pPr>
            <a:r>
              <a:rPr lang="ru-RU" sz="1400" i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(</a:t>
            </a:r>
            <a:r>
              <a:rPr lang="ru-RU" sz="1400" i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наличие собственных</a:t>
            </a:r>
            <a:r>
              <a:rPr lang="ru-RU" sz="1400" i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/</a:t>
            </a:r>
          </a:p>
          <a:p>
            <a:pPr algn="ctr" eaLnBrk="1" hangingPunct="1">
              <a:lnSpc>
                <a:spcPct val="114000"/>
              </a:lnSpc>
              <a:spcAft>
                <a:spcPct val="10000"/>
              </a:spcAft>
              <a:buClr>
                <a:srgbClr val="579D27"/>
              </a:buClr>
              <a:defRPr/>
            </a:pPr>
            <a:r>
              <a:rPr lang="ru-RU" sz="1400" i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привлеченных </a:t>
            </a:r>
            <a:r>
              <a:rPr lang="ru-RU" sz="1400" i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средств)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6158579" y="2349475"/>
            <a:ext cx="2661893" cy="1919621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lnSpc>
                <a:spcPct val="114000"/>
              </a:lnSpc>
              <a:spcAft>
                <a:spcPct val="10000"/>
              </a:spcAft>
              <a:buClr>
                <a:srgbClr val="579D27"/>
              </a:buClr>
              <a:defRPr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Финансово-экономическое обоснование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проекта</a:t>
            </a:r>
          </a:p>
          <a:p>
            <a:pPr algn="ctr" eaLnBrk="1" hangingPunct="1">
              <a:lnSpc>
                <a:spcPct val="114000"/>
              </a:lnSpc>
              <a:spcAft>
                <a:spcPct val="10000"/>
              </a:spcAft>
              <a:buClr>
                <a:srgbClr val="579D27"/>
              </a:buClr>
              <a:defRPr/>
            </a:pPr>
            <a:endParaRPr lang="ru-RU" sz="800" dirty="0" smtClean="0">
              <a:solidFill>
                <a:srgbClr val="0000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4000"/>
              </a:lnSpc>
              <a:spcAft>
                <a:spcPct val="10000"/>
              </a:spcAft>
              <a:buClr>
                <a:srgbClr val="579D27"/>
              </a:buClr>
              <a:defRPr/>
            </a:pPr>
            <a:r>
              <a:rPr lang="ru-RU" sz="1400" i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(</a:t>
            </a:r>
            <a:r>
              <a:rPr lang="ru-RU" sz="1400" i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заданные классификации и наименования видов расходов)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843808" y="2349475"/>
            <a:ext cx="3086349" cy="1583581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lnSpc>
                <a:spcPct val="114000"/>
              </a:lnSpc>
              <a:spcAft>
                <a:spcPct val="10000"/>
              </a:spcAft>
              <a:buClr>
                <a:srgbClr val="579D27"/>
              </a:buClr>
              <a:defRPr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Ограничения по объему финансирования некоторых статей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расходов</a:t>
            </a:r>
          </a:p>
          <a:p>
            <a:pPr algn="ctr" eaLnBrk="1" hangingPunct="1">
              <a:lnSpc>
                <a:spcPct val="114000"/>
              </a:lnSpc>
              <a:spcAft>
                <a:spcPct val="10000"/>
              </a:spcAft>
              <a:buClr>
                <a:srgbClr val="579D27"/>
              </a:buClr>
              <a:defRPr/>
            </a:pPr>
            <a:r>
              <a:rPr lang="ru-RU" sz="1400" i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(устанавливаются</a:t>
            </a:r>
          </a:p>
          <a:p>
            <a:pPr algn="ctr" eaLnBrk="1" hangingPunct="1">
              <a:lnSpc>
                <a:spcPct val="114000"/>
              </a:lnSpc>
              <a:spcAft>
                <a:spcPct val="10000"/>
              </a:spcAft>
              <a:buClr>
                <a:srgbClr val="579D27"/>
              </a:buClr>
              <a:defRPr/>
            </a:pPr>
            <a:r>
              <a:rPr lang="ru-RU" sz="1400" i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 в каждом конкурсе)</a:t>
            </a:r>
            <a:endParaRPr lang="ru-RU" sz="1400" i="1" dirty="0">
              <a:solidFill>
                <a:srgbClr val="00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032494" y="4713893"/>
            <a:ext cx="6533403" cy="161577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 indent="-285750" eaLnBrk="1" hangingPunct="1">
              <a:spcAft>
                <a:spcPts val="0"/>
              </a:spcAft>
              <a:buClr>
                <a:srgbClr val="579D27"/>
              </a:buClr>
              <a:buFont typeface="Wingdings" panose="05000000000000000000" pitchFamily="2" charset="2"/>
              <a:buChar char="v"/>
              <a:defRPr/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р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асходы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на приобретение основных средств, необходимых для внедрения новых методик и технологий </a:t>
            </a:r>
          </a:p>
          <a:p>
            <a:pPr marL="108000" indent="-285750" eaLnBrk="1" hangingPunct="1">
              <a:spcAft>
                <a:spcPts val="0"/>
              </a:spcAft>
              <a:buClr>
                <a:srgbClr val="579D27"/>
              </a:buClr>
              <a:buFont typeface="Wingdings" panose="05000000000000000000" pitchFamily="2" charset="2"/>
              <a:buChar char="v"/>
              <a:defRPr/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оплата  услуг привлеченных специалистов  </a:t>
            </a:r>
          </a:p>
          <a:p>
            <a:pPr marL="108000" indent="-285750" eaLnBrk="1" hangingPunct="1">
              <a:spcAft>
                <a:spcPts val="0"/>
              </a:spcAft>
              <a:buClr>
                <a:srgbClr val="579D27"/>
              </a:buClr>
              <a:buFont typeface="Wingdings" panose="05000000000000000000" pitchFamily="2" charset="2"/>
              <a:buChar char="v"/>
              <a:defRPr/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обучение специалистов новым методикам и технологиям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108000" indent="-285750" eaLnBrk="1" hangingPunct="1">
              <a:spcAft>
                <a:spcPts val="0"/>
              </a:spcAft>
              <a:buClr>
                <a:srgbClr val="579D27"/>
              </a:buClr>
              <a:buFont typeface="Wingdings" panose="05000000000000000000" pitchFamily="2" charset="2"/>
              <a:buChar char="v"/>
              <a:defRPr/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подготовка и издание методических материалов </a:t>
            </a:r>
          </a:p>
        </p:txBody>
      </p:sp>
      <p:sp>
        <p:nvSpPr>
          <p:cNvPr id="20491" name="Стрелка вниз 7"/>
          <p:cNvSpPr>
            <a:spLocks noChangeArrowheads="1"/>
          </p:cNvSpPr>
          <p:nvPr/>
        </p:nvSpPr>
        <p:spPr bwMode="auto">
          <a:xfrm>
            <a:off x="3942693" y="4029074"/>
            <a:ext cx="868042" cy="480045"/>
          </a:xfrm>
          <a:prstGeom prst="downArrow">
            <a:avLst>
              <a:gd name="adj1" fmla="val 50000"/>
              <a:gd name="adj2" fmla="val 4990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endParaRPr lang="ru-RU" altLang="ru-RU" dirty="0"/>
          </a:p>
        </p:txBody>
      </p:sp>
      <p:sp>
        <p:nvSpPr>
          <p:cNvPr id="20493" name="TextBox 1"/>
          <p:cNvSpPr txBox="1">
            <a:spLocks noChangeArrowheads="1"/>
          </p:cNvSpPr>
          <p:nvPr/>
        </p:nvSpPr>
        <p:spPr bwMode="auto">
          <a:xfrm>
            <a:off x="671564" y="1124744"/>
            <a:ext cx="75723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altLang="ru-RU" sz="1800" dirty="0">
                <a:latin typeface="Calibri" panose="020F0502020204030204" pitchFamily="34" charset="0"/>
                <a:cs typeface="Times New Roman" pitchFamily="18" charset="0"/>
              </a:rPr>
              <a:t>Срок реализации </a:t>
            </a:r>
            <a:r>
              <a:rPr lang="ru-RU" altLang="ru-RU" sz="1800" dirty="0" smtClean="0">
                <a:latin typeface="Calibri" panose="020F0502020204030204" pitchFamily="34" charset="0"/>
                <a:cs typeface="Times New Roman" pitchFamily="18" charset="0"/>
              </a:rPr>
              <a:t>проекта: 18 месяцев</a:t>
            </a:r>
            <a:endParaRPr lang="ru-RU" altLang="ru-RU" sz="18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16433"/>
            <a:ext cx="993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 descr="listok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23501" y="404664"/>
            <a:ext cx="7004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Рекомендации по оформлению бюджета и ФЭО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Взаимодействие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специалистов, составляющих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финансовую часть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по реализации мероприятий, при написании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pic>
        <p:nvPicPr>
          <p:cNvPr id="22" name="Объект 2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41" y="2792363"/>
            <a:ext cx="4038600" cy="3337504"/>
          </a:xfrm>
        </p:spPr>
      </p:pic>
      <p:pic>
        <p:nvPicPr>
          <p:cNvPr id="26" name="Объект 2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4155339" cy="3336738"/>
          </a:xfrm>
        </p:spPr>
      </p:pic>
      <p:pic>
        <p:nvPicPr>
          <p:cNvPr id="27" name="Picture 3" descr="C:\Users\istuaeva\AppData\Local\Microsoft\Windows\Temporary Internet Files\Content.IE5\1S6KAO3U\Kliponious-green-ti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576064" cy="54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istuaeva\AppData\Local\Microsoft\Windows\Temporary Internet Files\Content.IE5\RT4GQ4Z1\600px-Red_x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3501" y="492889"/>
            <a:ext cx="7004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Рекомендации по оформлению бюджета и ФЭО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69238" y="188913"/>
            <a:ext cx="996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9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08912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рекомендации Фонда по составлению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и условия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проектов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39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будет перечисляться Фондом тремя частями: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часть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(50% от суммы гранта)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10 рабочих дней со дня заключения договора;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часть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(40% от суммы гранта)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10 (десяти) рабочих дней после принятия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Грантодателем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отчетов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отчетный период;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часть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(10% от суммы гранта)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отчетности за весь период реализации проекта для погашения образовавшейся задолженности Фонда.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(грант) перечисляются получателю гранта по мере поступления денежных средств (субсидии) в бюджет Фонда.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9238" y="188913"/>
            <a:ext cx="996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23500" y="339001"/>
            <a:ext cx="7004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Рекомендации по оформлению бюджета и ФЭО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782489" cy="7431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Расписать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все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затраты, необходимые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всех мероприятий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252187"/>
              </p:ext>
            </p:extLst>
          </p:nvPr>
        </p:nvGraphicFramePr>
        <p:xfrm>
          <a:off x="611560" y="2492896"/>
          <a:ext cx="8064896" cy="3508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400"/>
                <a:gridCol w="2232248"/>
                <a:gridCol w="2365920"/>
                <a:gridCol w="1090464"/>
                <a:gridCol w="1861864"/>
              </a:tblGrid>
              <a:tr h="11315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 marT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мероприятия</a:t>
                      </a:r>
                      <a:endParaRPr lang="ru-RU" dirty="0"/>
                    </a:p>
                  </a:txBody>
                  <a:tcPr marT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Необходимые расходы и расчет стоимости</a:t>
                      </a:r>
                      <a:endParaRPr lang="ru-RU" dirty="0"/>
                    </a:p>
                  </a:txBody>
                  <a:tcPr marT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</a:t>
                      </a:r>
                      <a:endParaRPr lang="ru-RU" dirty="0"/>
                    </a:p>
                  </a:txBody>
                  <a:tcPr marT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Источник финансирования</a:t>
                      </a:r>
                      <a:endParaRPr lang="ru-RU" dirty="0"/>
                    </a:p>
                  </a:txBody>
                  <a:tcPr marT="4680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Обучение специалистов новым методикам</a:t>
                      </a:r>
                      <a:endParaRPr lang="ru-RU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Оплата за</a:t>
                      </a:r>
                      <a:r>
                        <a:rPr lang="ru-RU" baseline="0" dirty="0" smtClean="0"/>
                        <a:t> проведение обучения (по договору с юридическим лицом) </a:t>
                      </a:r>
                    </a:p>
                    <a:p>
                      <a:r>
                        <a:rPr lang="ru-RU" baseline="0" dirty="0" smtClean="0"/>
                        <a:t>2 чел. * 10 000 руб.</a:t>
                      </a:r>
                      <a:endParaRPr lang="ru-RU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20 000</a:t>
                      </a:r>
                      <a:endParaRPr lang="ru-RU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Грант Фонда</a:t>
                      </a:r>
                      <a:endParaRPr lang="ru-RU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Распространение опыта реализации Проекта</a:t>
                      </a:r>
                      <a:endParaRPr lang="ru-RU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Издание буклетов </a:t>
                      </a:r>
                    </a:p>
                    <a:p>
                      <a:r>
                        <a:rPr lang="ru-RU" dirty="0" smtClean="0"/>
                        <a:t>100</a:t>
                      </a:r>
                      <a:r>
                        <a:rPr lang="ru-RU" baseline="0" dirty="0" smtClean="0"/>
                        <a:t> шт. * 100 руб. </a:t>
                      </a:r>
                      <a:endParaRPr lang="ru-RU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10 000</a:t>
                      </a:r>
                      <a:endParaRPr lang="ru-RU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Собственные средства</a:t>
                      </a:r>
                      <a:endParaRPr lang="ru-RU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3500" y="339001"/>
            <a:ext cx="7004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Рекомендации по оформлению бюджета и ФЭО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9238" y="188913"/>
            <a:ext cx="996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2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9" y="1340768"/>
            <a:ext cx="8182619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должны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соответствовать тематике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и иметь адекватные цены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762193"/>
              </p:ext>
            </p:extLst>
          </p:nvPr>
        </p:nvGraphicFramePr>
        <p:xfrm>
          <a:off x="683568" y="2604346"/>
          <a:ext cx="8229600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416"/>
                <a:gridCol w="1808499"/>
                <a:gridCol w="3096344"/>
                <a:gridCol w="2666341"/>
              </a:tblGrid>
              <a:tr h="866086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Фотокамера </a:t>
                      </a:r>
                      <a:r>
                        <a:rPr lang="en-US" sz="1600" dirty="0" smtClean="0">
                          <a:effectLst/>
                        </a:rPr>
                        <a:t>Sony Cyber-Shot DSC-H300</a:t>
                      </a:r>
                      <a:endParaRPr lang="en-US" sz="1600" b="1" dirty="0" smtClean="0">
                        <a:effectLst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шт.</a:t>
                      </a:r>
                      <a:endParaRPr lang="ru-RU" sz="160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целью организации досуга несовершеннолетних, развития их творческих способностей, закуплено оборудование и расходные материалы для фотомастерской. Занятия проводятся 4 раза в месяц для 20 несовершеннолетних (4 подгруппы по 5 человек).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87166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Оборудование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120 000 руб.</a:t>
                      </a:r>
                      <a:endParaRPr lang="ru-RU" sz="160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008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Фотокамера</a:t>
                      </a:r>
                      <a:endParaRPr lang="ru-RU" sz="1600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шт. * 20 000 руб.</a:t>
                      </a:r>
                      <a:endParaRPr lang="ru-RU" sz="160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051" name="Picture 3" descr="C:\Users\istuaeva\AppData\Local\Microsoft\Windows\Temporary Internet Files\Content.IE5\1S6KAO3U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96" y="4293096"/>
            <a:ext cx="441860" cy="41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istuaeva\AppData\Local\Microsoft\Windows\Temporary Internet Files\Content.IE5\RT4GQ4Z1\600px-Red_x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96" y="2573122"/>
            <a:ext cx="368258" cy="36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istuaeva\AppData\Local\Microsoft\Windows\Temporary Internet Files\Content.IE5\RT4GQ4Z1\600px-Red_x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7" y="3501008"/>
            <a:ext cx="368258" cy="36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3500" y="339001"/>
            <a:ext cx="7004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Рекомендации по оформлению бюджета и ФЭО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9238" y="188913"/>
            <a:ext cx="996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16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3956" y="912744"/>
            <a:ext cx="7287022" cy="860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 заполнении финансово-экономического обоснования обязательно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мероприятия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ожидаемые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470652" cy="4704778"/>
          </a:xfr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34564" y="185014"/>
            <a:ext cx="7004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Рекомендации по оформлению бюджета и ФЭО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9238" y="188913"/>
            <a:ext cx="996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0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1275" y="-8291"/>
            <a:ext cx="7969099" cy="114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Нормативное и информационное обеспечение конкурса проектов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7824" y="188913"/>
            <a:ext cx="996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799" y="1340768"/>
            <a:ext cx="684076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конкурсном отборе инновационных социальных проектов поддержки детей и семей с детьми, находящихся в трудной жизненной ситуации (в ред. решений правления Фонда от 27 января 2009 г. № 1;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10 сентября 2009 г. № 7; от 9 марта 2011 г. № 1; от 15 февраля 2013 г.)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799" y="3068960"/>
            <a:ext cx="684076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Информационное сообщение  о проведении конкурса  проектов (условия, основные требования, направления проектной деятельности, обязательные мероприятия, показатели эффективности)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281" y="4509120"/>
            <a:ext cx="6840760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заявки на участие в конкурсном отборе,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включая приложения 1-6 и рекомендации по заполнению разделов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281" y="5462490"/>
            <a:ext cx="6840760" cy="92333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оценки заявки, включающей критерии оценки заявки, обязательных показателей ожидаемой эффективности реализации проектов. </a:t>
            </a:r>
          </a:p>
        </p:txBody>
      </p:sp>
    </p:spTree>
    <p:extLst>
      <p:ext uri="{BB962C8B-B14F-4D97-AF65-F5344CB8AC3E}">
        <p14:creationId xmlns:p14="http://schemas.microsoft.com/office/powerpoint/2010/main" val="32447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723" y="188913"/>
            <a:ext cx="7272808" cy="7388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Возможности для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муниципальных учреждений</a:t>
            </a:r>
            <a:endParaRPr lang="ru-RU" sz="2400" b="1" u="sng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7824" y="188913"/>
            <a:ext cx="996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95620191"/>
              </p:ext>
            </p:extLst>
          </p:nvPr>
        </p:nvGraphicFramePr>
        <p:xfrm>
          <a:off x="756492" y="1268760"/>
          <a:ext cx="7704856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33144"/>
              </p:ext>
            </p:extLst>
          </p:nvPr>
        </p:nvGraphicFramePr>
        <p:xfrm>
          <a:off x="611560" y="3861048"/>
          <a:ext cx="7992888" cy="15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145"/>
                <a:gridCol w="4619743"/>
              </a:tblGrid>
              <a:tr h="15487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конкурс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июня по 17 июля 2017 года</a:t>
                      </a:r>
                    </a:p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2018-2019 гг.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гранта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1,5 млн руб.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 с 1 апреля 2018 по 30 сентября 2019 года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79712" y="5661248"/>
            <a:ext cx="6744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Обязательная поддержка органа местного самоуправления, </a:t>
            </a:r>
          </a:p>
          <a:p>
            <a:r>
              <a:rPr lang="ru-RU" b="1" i="1" dirty="0" smtClean="0"/>
              <a:t>на территории которого реализуются мероприятия проекта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0912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3" y="1773238"/>
            <a:ext cx="7935912" cy="37433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361950" algn="just" eaLnBrk="1" hangingPunct="1">
              <a:spcAft>
                <a:spcPct val="10000"/>
              </a:spcAft>
              <a:buClr>
                <a:srgbClr val="579D27"/>
              </a:buClr>
              <a:buFontTx/>
              <a:buNone/>
              <a:defRPr/>
            </a:pPr>
            <a:r>
              <a:rPr lang="ru-RU" altLang="ru-RU" sz="2800" b="1" dirty="0" smtClean="0">
                <a:solidFill>
                  <a:srgbClr val="579D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Aft>
                <a:spcPct val="10000"/>
              </a:spcAft>
              <a:buClr>
                <a:srgbClr val="579D27"/>
              </a:buClr>
              <a:buFontTx/>
              <a:buNone/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Aft>
                <a:spcPct val="10000"/>
              </a:spcAft>
              <a:buClr>
                <a:srgbClr val="579D27"/>
              </a:buClr>
              <a:buFontTx/>
              <a:buNone/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Aft>
                <a:spcPct val="10000"/>
              </a:spcAft>
              <a:buClr>
                <a:srgbClr val="579D27"/>
              </a:buClr>
              <a:buFontTx/>
              <a:buNone/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10" descr="listok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Прямоугольник 1"/>
          <p:cNvSpPr>
            <a:spLocks noChangeArrowheads="1"/>
          </p:cNvSpPr>
          <p:nvPr/>
        </p:nvSpPr>
        <p:spPr bwMode="auto">
          <a:xfrm>
            <a:off x="684213" y="488950"/>
            <a:ext cx="72612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 eaLnBrk="1" hangingPunct="1">
              <a:lnSpc>
                <a:spcPct val="125000"/>
              </a:lnSpc>
              <a:spcAft>
                <a:spcPct val="10000"/>
              </a:spcAft>
              <a:buClr>
                <a:srgbClr val="579D27"/>
              </a:buClr>
            </a:pPr>
            <a:r>
              <a:rPr lang="ru-RU" altLang="ru-RU" sz="2000" b="1">
                <a:solidFill>
                  <a:srgbClr val="579D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494925"/>
              </p:ext>
            </p:extLst>
          </p:nvPr>
        </p:nvGraphicFramePr>
        <p:xfrm>
          <a:off x="644280" y="1556793"/>
          <a:ext cx="6808040" cy="215124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326885"/>
                <a:gridCol w="3481155"/>
              </a:tblGrid>
              <a:tr h="13681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Социальное сопровождение </a:t>
                      </a:r>
                      <a:r>
                        <a:rPr lang="ru-RU" sz="1600" dirty="0" smtClean="0"/>
                        <a:t>семей с детьми, находящихся в трудной жизненной ситуации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Сопровождаемое проживание</a:t>
                      </a:r>
                    </a:p>
                    <a:p>
                      <a:pPr algn="ctr"/>
                      <a:r>
                        <a:rPr lang="ru-RU" sz="1600" dirty="0" smtClean="0"/>
                        <a:t>детей (в возрасте до 18 лет) </a:t>
                      </a:r>
                    </a:p>
                    <a:p>
                      <a:pPr algn="ctr"/>
                      <a:r>
                        <a:rPr lang="ru-RU" sz="1600" dirty="0" smtClean="0"/>
                        <a:t>с ментальной инвалидностью </a:t>
                      </a:r>
                    </a:p>
                    <a:p>
                      <a:pPr algn="ctr"/>
                      <a:r>
                        <a:rPr lang="ru-RU" sz="1600" dirty="0" smtClean="0"/>
                        <a:t>и психофизическими нарушениями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 anchor="ctr"/>
                </a:tc>
              </a:tr>
              <a:tr h="7830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Отработаны в ходе пилотных проектов Фонда при поддержке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Министерства </a:t>
                      </a:r>
                      <a:r>
                        <a:rPr lang="ru-RU" sz="1400" baseline="0" dirty="0" smtClean="0">
                          <a:effectLst/>
                        </a:rPr>
                        <a:t>труда и социальной защиты Российской Федерации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и Министерства образования Российской Федерации</a:t>
                      </a:r>
                      <a:endParaRPr lang="ru-RU" sz="14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103" name="Rectangle 10"/>
          <p:cNvSpPr>
            <a:spLocks noChangeArrowheads="1"/>
          </p:cNvSpPr>
          <p:nvPr/>
        </p:nvSpPr>
        <p:spPr bwMode="auto">
          <a:xfrm>
            <a:off x="214362" y="271030"/>
            <a:ext cx="7890109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Новый </a:t>
            </a:r>
            <a:r>
              <a:rPr lang="ru-RU" alt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alt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проектов, </a:t>
            </a:r>
            <a:r>
              <a:rPr lang="ru-RU" alt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направленных на внедрение </a:t>
            </a:r>
            <a:r>
              <a:rPr lang="ru-RU" alt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современных </a:t>
            </a:r>
            <a:r>
              <a:rPr lang="ru-RU" alt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социальных технологий, </a:t>
            </a:r>
            <a:endParaRPr lang="ru-RU" alt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обеспечивающих </a:t>
            </a:r>
            <a:r>
              <a:rPr lang="ru-RU" alt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оказание эффективной адресной помощи </a:t>
            </a:r>
            <a:r>
              <a:rPr lang="ru-RU" alt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alt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семьям с детьми, </a:t>
            </a:r>
            <a:endParaRPr lang="ru-RU" alt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находящимся </a:t>
            </a:r>
            <a:r>
              <a:rPr lang="ru-RU" alt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трудной жизненной ситуации</a:t>
            </a:r>
          </a:p>
          <a:p>
            <a:pPr algn="ctr"/>
            <a:endParaRPr lang="ru-RU" altLang="ru-RU" sz="900" b="1" dirty="0">
              <a:solidFill>
                <a:srgbClr val="7030A0"/>
              </a:solidFill>
            </a:endParaRPr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9238" y="188913"/>
            <a:ext cx="996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083494"/>
              </p:ext>
            </p:extLst>
          </p:nvPr>
        </p:nvGraphicFramePr>
        <p:xfrm>
          <a:off x="2483768" y="4029776"/>
          <a:ext cx="6382420" cy="215124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118898"/>
                <a:gridCol w="3263522"/>
              </a:tblGrid>
              <a:tr h="13681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Наставничество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Управление реабилитационным </a:t>
                      </a:r>
                    </a:p>
                    <a:p>
                      <a:pPr algn="ctr"/>
                      <a:r>
                        <a:rPr lang="ru-RU" sz="1600" dirty="0" smtClean="0"/>
                        <a:t>и </a:t>
                      </a:r>
                      <a:r>
                        <a:rPr lang="ru-RU" sz="1600" dirty="0" err="1" smtClean="0"/>
                        <a:t>абилитационным</a:t>
                      </a:r>
                      <a:r>
                        <a:rPr lang="ru-RU" sz="1600" dirty="0" smtClean="0"/>
                        <a:t> процессом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 anchor="ctr"/>
                </a:tc>
              </a:tr>
              <a:tr h="7830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Утверждены и рекомендованы</a:t>
                      </a:r>
                      <a:r>
                        <a:rPr lang="ru-RU" sz="1600" baseline="0" dirty="0" smtClean="0">
                          <a:effectLst/>
                        </a:rPr>
                        <a:t> к внедрению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</a:rPr>
                        <a:t>Агентством стратегических инициатив</a:t>
                      </a:r>
                      <a:endParaRPr lang="ru-RU" sz="16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412" marR="43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3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7881" y="2060848"/>
            <a:ext cx="6063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Будем работать вместе!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9238" y="188913"/>
            <a:ext cx="996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7664" y="3949799"/>
            <a:ext cx="6955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Департамент поддержки социальные проектов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8 (495) 606-69-35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7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042988" y="4581525"/>
            <a:ext cx="1857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600">
              <a:solidFill>
                <a:prstClr val="black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848872" cy="5496866"/>
          </a:xfrm>
        </p:spPr>
      </p:pic>
    </p:spTree>
    <p:extLst>
      <p:ext uri="{BB962C8B-B14F-4D97-AF65-F5344CB8AC3E}">
        <p14:creationId xmlns:p14="http://schemas.microsoft.com/office/powerpoint/2010/main" val="422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Информационно-методическая поддержка заявителей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88792567"/>
              </p:ext>
            </p:extLst>
          </p:nvPr>
        </p:nvGraphicFramePr>
        <p:xfrm>
          <a:off x="755576" y="1397000"/>
          <a:ext cx="763284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69238" y="188913"/>
            <a:ext cx="996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065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10" descr="listok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064709"/>
              </p:ext>
            </p:extLst>
          </p:nvPr>
        </p:nvGraphicFramePr>
        <p:xfrm>
          <a:off x="827584" y="1218690"/>
          <a:ext cx="8208911" cy="4658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342"/>
                <a:gridCol w="2332339"/>
                <a:gridCol w="2610230"/>
              </a:tblGrid>
              <a:tr h="1290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Обоснование необходимости решения конкретных проблем конкретной целевой группы в конкретный период времени с использованием ограниченных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ресурсов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712" marB="45712">
                    <a:gradFill>
                      <a:gsLst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14000">
                          <a:srgbClr val="92D050">
                            <a:lumMod val="67000"/>
                            <a:lumOff val="33000"/>
                          </a:srgbClr>
                        </a:gs>
                        <a:gs pos="94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Оценка имеющейся ресурсной базы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712" marB="45712">
                    <a:gradFill>
                      <a:gsLst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14000">
                          <a:srgbClr val="92D050">
                            <a:lumMod val="67000"/>
                            <a:lumOff val="33000"/>
                          </a:srgbClr>
                        </a:gs>
                        <a:gs pos="94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Специфика организации и управления проектной деятельности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712" marB="45712">
                    <a:gradFill>
                      <a:gsLst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14000">
                          <a:srgbClr val="92D050">
                            <a:lumMod val="67000"/>
                            <a:lumOff val="33000"/>
                          </a:srgbClr>
                        </a:gs>
                        <a:gs pos="94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952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Определение целевой ориентации</a:t>
                      </a:r>
                      <a:r>
                        <a:rPr lang="ru-RU" sz="1400" baseline="0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 и ожидаемых конечных результатов проекта (показателей)</a:t>
                      </a:r>
                      <a:endParaRPr lang="ru-RU" sz="1400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712" marB="45712">
                    <a:gradFill>
                      <a:gsLst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14000">
                          <a:srgbClr val="92D050">
                            <a:lumMod val="67000"/>
                            <a:lumOff val="33000"/>
                          </a:srgbClr>
                        </a:gs>
                        <a:gs pos="94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Распределение ресурсов</a:t>
                      </a:r>
                      <a:endParaRPr lang="ru-RU" sz="1400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712" marB="45712">
                    <a:gradFill>
                      <a:gsLst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14000">
                          <a:srgbClr val="92D050">
                            <a:lumMod val="67000"/>
                            <a:lumOff val="33000"/>
                          </a:srgbClr>
                        </a:gs>
                        <a:gs pos="94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Мониторинг</a:t>
                      </a:r>
                      <a:r>
                        <a:rPr lang="ru-RU" sz="1400" baseline="0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 и оценка эффективности проектных мероприятий</a:t>
                      </a:r>
                      <a:endParaRPr lang="ru-RU" sz="1400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712" marB="45712">
                    <a:gradFill>
                      <a:gsLst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14000">
                          <a:srgbClr val="92D050">
                            <a:lumMod val="67000"/>
                            <a:lumOff val="33000"/>
                          </a:srgbClr>
                        </a:gs>
                        <a:gs pos="94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2350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Определение способов достижения результатов (новые методики</a:t>
                      </a:r>
                      <a:r>
                        <a:rPr lang="ru-RU" sz="1400" baseline="0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 и технологии, этапность, логика действий, мероприятия)</a:t>
                      </a:r>
                      <a:endParaRPr lang="ru-RU" sz="1400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712" marB="45712">
                    <a:gradFill>
                      <a:gsLst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14000">
                          <a:srgbClr val="92D050">
                            <a:lumMod val="67000"/>
                            <a:lumOff val="33000"/>
                          </a:srgbClr>
                        </a:gs>
                        <a:gs pos="94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Оценка стоимости дополнительных услуг и специального оборудования</a:t>
                      </a:r>
                      <a:endParaRPr lang="ru-RU" sz="1400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712" marB="45712">
                    <a:gradFill>
                      <a:gsLst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14000">
                          <a:srgbClr val="92D050">
                            <a:lumMod val="67000"/>
                            <a:lumOff val="33000"/>
                          </a:srgbClr>
                        </a:gs>
                        <a:gs pos="94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Оценка эффективности проектной деятельности по достижению</a:t>
                      </a:r>
                      <a:r>
                        <a:rPr lang="ru-RU" sz="1400" baseline="0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 плановых показателей</a:t>
                      </a:r>
                      <a:endParaRPr lang="ru-RU" sz="1400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712" marB="45712">
                    <a:gradFill>
                      <a:gsLst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14000">
                          <a:srgbClr val="92D050">
                            <a:lumMod val="67000"/>
                            <a:lumOff val="33000"/>
                          </a:srgbClr>
                        </a:gs>
                        <a:gs pos="94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382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Определение круга исполнителей и соисполнителей проекта</a:t>
                      </a:r>
                      <a:endParaRPr lang="ru-RU" sz="1400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712" marB="45712">
                    <a:gradFill>
                      <a:gsLst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14000">
                          <a:srgbClr val="92D050">
                            <a:lumMod val="67000"/>
                            <a:lumOff val="33000"/>
                          </a:srgbClr>
                        </a:gs>
                        <a:gs pos="94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Фандрайзинг</a:t>
                      </a:r>
                    </a:p>
                    <a:p>
                      <a:pPr algn="ctr"/>
                      <a:endParaRPr lang="ru-RU" sz="1400" dirty="0" smtClean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Добровольчество</a:t>
                      </a:r>
                      <a:endParaRPr lang="ru-RU" sz="1400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712" marB="45712">
                    <a:gradFill>
                      <a:gsLst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14000">
                          <a:srgbClr val="92D050">
                            <a:lumMod val="67000"/>
                            <a:lumOff val="33000"/>
                          </a:srgbClr>
                        </a:gs>
                        <a:gs pos="94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itchFamily="18" charset="0"/>
                        </a:rPr>
                        <a:t>Определение механизмов обеспечения устойчивости результатов проектной деятельности</a:t>
                      </a:r>
                      <a:endParaRPr lang="ru-RU" sz="1400" dirty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712" marB="45712">
                    <a:gradFill>
                      <a:gsLst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14000">
                          <a:srgbClr val="92D050">
                            <a:lumMod val="67000"/>
                            <a:lumOff val="33000"/>
                          </a:srgbClr>
                        </a:gs>
                        <a:gs pos="94000">
                          <a:schemeClr val="bg1">
                            <a:lumMod val="9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65015" y="194504"/>
            <a:ext cx="6686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разработки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социальных проектов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19026"/>
            <a:ext cx="993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7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listok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3"/>
          <p:cNvSpPr txBox="1">
            <a:spLocks noChangeArrowheads="1"/>
          </p:cNvSpPr>
          <p:nvPr/>
        </p:nvSpPr>
        <p:spPr bwMode="auto">
          <a:xfrm>
            <a:off x="611560" y="2643113"/>
            <a:ext cx="7641233" cy="24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 eaLnBrk="1" hangingPunct="1">
              <a:buClr>
                <a:srgbClr val="579D27"/>
              </a:buClr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825" y="404664"/>
            <a:ext cx="7728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 инновационных социальных проектов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370" y="1666264"/>
            <a:ext cx="84536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проекту, представляемому на конкурс Фонда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spcAft>
                <a:spcPts val="0"/>
              </a:spcAft>
              <a:buClr>
                <a:srgbClr val="579D27"/>
              </a:buClr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Актуальность проблемы</a:t>
            </a:r>
            <a:endParaRPr lang="ru-RU" sz="1600" dirty="0" smtClean="0">
              <a:solidFill>
                <a:srgbClr val="0000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spcAft>
                <a:spcPts val="0"/>
              </a:spcAft>
              <a:buClr>
                <a:srgbClr val="579D27"/>
              </a:buClr>
              <a:defRPr/>
            </a:pPr>
            <a:r>
              <a:rPr lang="ru-RU" sz="8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  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285750" lvl="0" indent="-285750" eaLnBrk="1" hangingPunct="1">
              <a:spcAft>
                <a:spcPts val="0"/>
              </a:spcAft>
              <a:buClr>
                <a:srgbClr val="579D27"/>
              </a:buClr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Софинансирование проекта (наличие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собственных и (или) привлеченных (благотворительных)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средств на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реализацию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проекта</a:t>
            </a:r>
          </a:p>
          <a:p>
            <a:pPr marL="171450" lvl="0" indent="-171450" eaLnBrk="1" hangingPunct="1">
              <a:spcAft>
                <a:spcPts val="0"/>
              </a:spcAft>
              <a:buClr>
                <a:srgbClr val="579D27"/>
              </a:buClr>
              <a:buFont typeface="Wingdings" panose="05000000000000000000" pitchFamily="2" charset="2"/>
              <a:buChar char="v"/>
              <a:defRPr/>
            </a:pPr>
            <a:endParaRPr lang="ru-RU" sz="800" dirty="0" smtClean="0">
              <a:solidFill>
                <a:srgbClr val="0000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285750" lvl="0" indent="-285750" eaLnBrk="1" hangingPunct="1">
              <a:spcAft>
                <a:spcPts val="0"/>
              </a:spcAft>
              <a:buClr>
                <a:srgbClr val="579D27"/>
              </a:buClr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Соответствие содержания проекта 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цели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и задачам конкурса</a:t>
            </a:r>
          </a:p>
          <a:p>
            <a:pPr marL="171450" lvl="0" indent="-171450" eaLnBrk="1" hangingPunct="1">
              <a:spcAft>
                <a:spcPts val="0"/>
              </a:spcAft>
              <a:buClr>
                <a:srgbClr val="579D27"/>
              </a:buClr>
              <a:buFont typeface="Wingdings" panose="05000000000000000000" pitchFamily="2" charset="2"/>
              <a:buChar char="v"/>
              <a:defRPr/>
            </a:pPr>
            <a:endParaRPr lang="ru-RU" sz="800" dirty="0">
              <a:solidFill>
                <a:srgbClr val="0000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285750" lvl="0" indent="-285750" eaLnBrk="1" hangingPunct="1">
              <a:spcAft>
                <a:spcPts val="0"/>
              </a:spcAft>
              <a:buClr>
                <a:srgbClr val="579D27"/>
              </a:buClr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Ресурсная обеспеченность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проекта, наличие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опыта реализации проектов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171450" lvl="0" indent="-171450" eaLnBrk="1" hangingPunct="1">
              <a:spcAft>
                <a:spcPts val="0"/>
              </a:spcAft>
              <a:buClr>
                <a:srgbClr val="579D27"/>
              </a:buClr>
              <a:buFont typeface="Wingdings" panose="05000000000000000000" pitchFamily="2" charset="2"/>
              <a:buChar char="v"/>
              <a:defRPr/>
            </a:pPr>
            <a:endParaRPr lang="ru-RU" sz="800" dirty="0" smtClean="0">
              <a:solidFill>
                <a:srgbClr val="0000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285750" lvl="0" indent="-285750" eaLnBrk="1" hangingPunct="1">
              <a:spcAft>
                <a:spcPts val="0"/>
              </a:spcAft>
              <a:buClr>
                <a:srgbClr val="579D27"/>
              </a:buClr>
              <a:buFont typeface="Wingdings" panose="05000000000000000000" pitchFamily="2" charset="2"/>
              <a:buChar char="v"/>
              <a:defRPr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Экономическая обоснованность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проекта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171450" lvl="0" indent="-171450" eaLnBrk="1" hangingPunct="1">
              <a:spcAft>
                <a:spcPts val="0"/>
              </a:spcAft>
              <a:buClr>
                <a:srgbClr val="579D27"/>
              </a:buClr>
              <a:buFont typeface="Wingdings" panose="05000000000000000000" pitchFamily="2" charset="2"/>
              <a:buChar char="v"/>
              <a:defRPr/>
            </a:pPr>
            <a:endParaRPr lang="ru-RU" sz="800" dirty="0" smtClean="0">
              <a:solidFill>
                <a:srgbClr val="0000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285750" lvl="0" indent="-285750" eaLnBrk="1" hangingPunct="1">
              <a:spcAft>
                <a:spcPts val="0"/>
              </a:spcAft>
              <a:buClr>
                <a:srgbClr val="579D27"/>
              </a:buClr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Социальная </a:t>
            </a:r>
            <a:r>
              <a:rPr lang="ru-RU" sz="1600" dirty="0"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значимость и устойчивость </a:t>
            </a:r>
            <a:r>
              <a:rPr lang="ru-RU" sz="1600" dirty="0" smtClean="0"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ожидаемых </a:t>
            </a:r>
            <a:r>
              <a:rPr lang="ru-RU" sz="1600" dirty="0"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результатов </a:t>
            </a:r>
            <a:r>
              <a:rPr lang="ru-RU" sz="1600" dirty="0" smtClean="0"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проекта</a:t>
            </a:r>
          </a:p>
          <a:p>
            <a:pPr marL="285750" lvl="0" indent="-285750" eaLnBrk="1" hangingPunct="1">
              <a:spcAft>
                <a:spcPts val="0"/>
              </a:spcAft>
              <a:buClr>
                <a:srgbClr val="579D27"/>
              </a:buClr>
              <a:buFont typeface="Wingdings" panose="05000000000000000000" pitchFamily="2" charset="2"/>
              <a:buChar char="v"/>
              <a:defRPr/>
            </a:pPr>
            <a:endParaRPr lang="ru-RU" sz="800" dirty="0" smtClean="0">
              <a:latin typeface="Calibri" panose="020F050202020403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 eaLnBrk="1" hangingPunct="1">
              <a:spcAft>
                <a:spcPts val="0"/>
              </a:spcAft>
              <a:buClr>
                <a:srgbClr val="579D27"/>
              </a:buClr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Обязательное наличие дополнительных документов, прилагаемых к заявке в соответствии с Положением о </a:t>
            </a:r>
            <a:r>
              <a:rPr lang="ru-RU" sz="1600" dirty="0" smtClean="0"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конкурсе</a:t>
            </a:r>
            <a:endParaRPr lang="ru-RU" sz="1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61950" eaLnBrk="1" hangingPunct="1">
              <a:spcAft>
                <a:spcPts val="0"/>
              </a:spcAft>
              <a:buClr>
                <a:srgbClr val="579D27"/>
              </a:buClr>
              <a:buFont typeface="Arial" pitchFamily="34" charset="0"/>
              <a:buChar char="•"/>
              <a:defRPr/>
            </a:pPr>
            <a:endParaRPr lang="ru-RU" sz="800" dirty="0">
              <a:solidFill>
                <a:srgbClr val="00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0370" y="5380156"/>
            <a:ext cx="8371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участия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ru-RU" sz="8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400" i="1" dirty="0">
                <a:latin typeface="Calibri" panose="020F0502020204030204" pitchFamily="34" charset="0"/>
                <a:cs typeface="Times New Roman" panose="02020603050405020304" pitchFamily="18" charset="0"/>
              </a:rPr>
              <a:t>принимают участие заявители, ранее получившие гранты Фонда </a:t>
            </a:r>
          </a:p>
          <a:p>
            <a:r>
              <a:rPr lang="ru-RU" sz="1400" i="1" dirty="0">
                <a:latin typeface="Calibri" panose="020F0502020204030204" pitchFamily="34" charset="0"/>
                <a:cs typeface="Times New Roman" panose="02020603050405020304" pitchFamily="18" charset="0"/>
              </a:rPr>
              <a:t>на выполнение проектов, если после завершения реализации таких проектов не прошло 12 месяцев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0" descr="listok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" y="5257800"/>
            <a:ext cx="3746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16433"/>
            <a:ext cx="993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971600" y="305688"/>
            <a:ext cx="67405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 eaLnBrk="1" hangingPunct="1">
              <a:buClr>
                <a:srgbClr val="579D27"/>
              </a:buClr>
            </a:pPr>
            <a:r>
              <a:rPr lang="ru-RU" altLang="ru-RU" sz="2200" b="1" dirty="0">
                <a:solidFill>
                  <a:srgbClr val="579D27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Обязательные показатели ожидаемых результатов проектной деятельности</a:t>
            </a:r>
          </a:p>
        </p:txBody>
      </p:sp>
      <p:sp>
        <p:nvSpPr>
          <p:cNvPr id="9222" name="Прямоугольник 1"/>
          <p:cNvSpPr>
            <a:spLocks noChangeArrowheads="1"/>
          </p:cNvSpPr>
          <p:nvPr/>
        </p:nvSpPr>
        <p:spPr bwMode="auto">
          <a:xfrm>
            <a:off x="971600" y="1412776"/>
            <a:ext cx="7830745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I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Оказание помощи целевой группе проекта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число детей, включенных в состав целевой группы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число семей, включенных в состав целевой группы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общее число детей и взрослых, принимающих участие в мероприятиях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 Проекта</a:t>
            </a:r>
          </a:p>
        </p:txBody>
      </p:sp>
      <p:sp>
        <p:nvSpPr>
          <p:cNvPr id="9223" name="Прямоугольник 12"/>
          <p:cNvSpPr>
            <a:spLocks noChangeArrowheads="1"/>
          </p:cNvSpPr>
          <p:nvPr/>
        </p:nvSpPr>
        <p:spPr bwMode="auto">
          <a:xfrm>
            <a:off x="927971" y="2780928"/>
            <a:ext cx="7861300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Calibri" panose="020F0502020204030204" pitchFamily="34" charset="0"/>
                <a:cs typeface="Times New Roman" pitchFamily="18" charset="0"/>
              </a:rPr>
              <a:t>II</a:t>
            </a:r>
            <a:r>
              <a:rPr lang="ru-RU" sz="1600" b="1" dirty="0">
                <a:latin typeface="Calibri" panose="020F0502020204030204" pitchFamily="34" charset="0"/>
                <a:cs typeface="Times New Roman" pitchFamily="18" charset="0"/>
              </a:rPr>
              <a:t>. Внедрение новых методик и технологий</a:t>
            </a:r>
          </a:p>
          <a:p>
            <a:pPr marL="10800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Calibri" panose="020F0502020204030204" pitchFamily="34" charset="0"/>
                <a:cs typeface="Times New Roman" pitchFamily="18" charset="0"/>
              </a:rPr>
              <a:t>количество новых методик и технологий, ранее не используемых заявителем</a:t>
            </a:r>
          </a:p>
          <a:p>
            <a:pPr marL="10800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Calibri" panose="020F0502020204030204" pitchFamily="34" charset="0"/>
                <a:cs typeface="Times New Roman" pitchFamily="18" charset="0"/>
              </a:rPr>
              <a:t>расширение охвата целевой группы новыми видами помощи</a:t>
            </a:r>
          </a:p>
          <a:p>
            <a:pPr marL="10800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Calibri" panose="020F0502020204030204" pitchFamily="34" charset="0"/>
                <a:cs typeface="Times New Roman" pitchFamily="18" charset="0"/>
              </a:rPr>
              <a:t>число обученных специалистов учреждения, в рамках мероприятий по внедрению новых методик и технологий</a:t>
            </a:r>
          </a:p>
          <a:p>
            <a:pPr marL="10800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Calibri" panose="020F0502020204030204" pitchFamily="34" charset="0"/>
                <a:cs typeface="Times New Roman" pitchFamily="18" charset="0"/>
              </a:rPr>
              <a:t>число добровольцев, обученных навыкам оказания помощи целевой группе и участвующих в практической работе с целевой группой</a:t>
            </a:r>
          </a:p>
        </p:txBody>
      </p:sp>
      <p:sp>
        <p:nvSpPr>
          <p:cNvPr id="9224" name="Прямоугольник 13"/>
          <p:cNvSpPr>
            <a:spLocks noChangeArrowheads="1"/>
          </p:cNvSpPr>
          <p:nvPr/>
        </p:nvSpPr>
        <p:spPr bwMode="auto">
          <a:xfrm>
            <a:off x="927971" y="4869160"/>
            <a:ext cx="786129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Calibri" panose="020F0502020204030204" pitchFamily="34" charset="0"/>
                <a:cs typeface="Times New Roman" pitchFamily="18" charset="0"/>
              </a:rPr>
              <a:t>III</a:t>
            </a:r>
            <a:r>
              <a:rPr lang="ru-RU" sz="1600" b="1" dirty="0">
                <a:latin typeface="Calibri" panose="020F0502020204030204" pitchFamily="34" charset="0"/>
                <a:cs typeface="Times New Roman" pitchFamily="18" charset="0"/>
              </a:rPr>
              <a:t>. Распространение новых методик и технологий</a:t>
            </a:r>
          </a:p>
          <a:p>
            <a:pPr marL="10800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Calibri" panose="020F0502020204030204" pitchFamily="34" charset="0"/>
                <a:cs typeface="Times New Roman" pitchFamily="18" charset="0"/>
              </a:rPr>
              <a:t>число специалистов других профильных организаций, прошедших обучение в рамках мероприятий по распространению новых методик, технологий</a:t>
            </a:r>
          </a:p>
          <a:p>
            <a:pPr marL="108000" indent="-285750">
              <a:buFont typeface="Arial" pitchFamily="34" charset="0"/>
              <a:buChar char="•"/>
              <a:defRPr/>
            </a:pPr>
            <a:r>
              <a:rPr lang="ru-RU" sz="1600" dirty="0">
                <a:latin typeface="Calibri" panose="020F0502020204030204" pitchFamily="34" charset="0"/>
                <a:cs typeface="Times New Roman" pitchFamily="18" charset="0"/>
              </a:rPr>
              <a:t>количество изданных методических материалов по использованию новых методик и технологий, внедренных в ходе проектной деятельности</a:t>
            </a:r>
          </a:p>
        </p:txBody>
      </p:sp>
      <p:pic>
        <p:nvPicPr>
          <p:cNvPr id="7" name="Picture 10" descr="listok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720" y="180276"/>
            <a:ext cx="993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13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1115616" y="332656"/>
            <a:ext cx="655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Конкурсный отбор проектов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9238" y="188913"/>
            <a:ext cx="996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28" y="1628800"/>
            <a:ext cx="5394647" cy="341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7494" y="2071024"/>
            <a:ext cx="30013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30% заявок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отклоняются на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этапе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48625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оснований отклонений заявок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первом этапе Конкурса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41112547"/>
              </p:ext>
            </p:extLst>
          </p:nvPr>
        </p:nvGraphicFramePr>
        <p:xfrm>
          <a:off x="467544" y="1215678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69238" y="188913"/>
            <a:ext cx="996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9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 успеха Ульянова new</Template>
  <TotalTime>2783</TotalTime>
  <Words>2069</Words>
  <Application>Microsoft Office PowerPoint</Application>
  <PresentationFormat>Экран (4:3)</PresentationFormat>
  <Paragraphs>353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1_Тема Office</vt:lpstr>
      <vt:lpstr>VI ВСЕРОССИЙСКАЯ ВСТРЕЧА УЧАСТНИКОВ  КОНКУРСОВ ГОРОДОВ РОССИИ   «ГОРОДА ДЛЯ ДЕТЕЙ» </vt:lpstr>
      <vt:lpstr>  Нормативное и информационное обеспечение конкурса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Взаимодействие специалистов, составляющих финансовую часть  и часть по реализации мероприятий, при написании заявки</vt:lpstr>
      <vt:lpstr>2. Изучить рекомендации Фонда по составлению  финансовой части и условия финансирования проектов</vt:lpstr>
      <vt:lpstr>3. Расписать подробно все затраты, необходимые для реализации всех мероприятий проекта</vt:lpstr>
      <vt:lpstr>4. Расходы должны соответствовать тематике  проводимых мероприятий и иметь адекватные цены</vt:lpstr>
      <vt:lpstr>5. При заполнении финансово-экономического обоснования обязательно указать наименование мероприятия  и ожидаемые результаты</vt:lpstr>
      <vt:lpstr>  Возможности для муниципальных учреждений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GEG</dc:creator>
  <cp:lastModifiedBy>Свешникова Виктория Константиновна</cp:lastModifiedBy>
  <cp:revision>197</cp:revision>
  <cp:lastPrinted>2016-09-05T12:07:18Z</cp:lastPrinted>
  <dcterms:created xsi:type="dcterms:W3CDTF">2011-05-26T13:52:17Z</dcterms:created>
  <dcterms:modified xsi:type="dcterms:W3CDTF">2017-05-23T15:24:13Z</dcterms:modified>
</cp:coreProperties>
</file>